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78" r:id="rId3"/>
    <p:sldId id="280" r:id="rId4"/>
    <p:sldId id="266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FB9FD4-B02A-4A78-8FB6-54424427CB55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E52F5D0-CA48-44C4-8DD3-10289C3279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to Change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It limits our ability to reduce insurance rates (NFIP).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Places local contractors and Real Estate agents at a disadvantage in the marketplace.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Makes the homes less marketable.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Creates unpleasant architectural features.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Its confusing to all stakeholder.(Contractors, Real Estate, Engineers, Etc)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Doesn’t allow flexibility in home design.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Forces HVAC equipment to be located in unfavorable locations. </a:t>
            </a:r>
          </a:p>
          <a:p>
            <a:r>
              <a:rPr lang="en-US" dirty="0" smtClean="0"/>
              <a:t>Limits Structural Design.</a:t>
            </a:r>
          </a:p>
          <a:p>
            <a:r>
              <a:rPr lang="en-US" dirty="0" smtClean="0"/>
              <a:t>Creates cost plus when locating equipment such as Elevator Electrics.</a:t>
            </a:r>
          </a:p>
          <a:p>
            <a:r>
              <a:rPr lang="en-US" dirty="0" smtClean="0"/>
              <a:t>Not fairly written.</a:t>
            </a:r>
          </a:p>
          <a:p>
            <a:r>
              <a:rPr lang="en-US" dirty="0" smtClean="0"/>
              <a:t>Limits Construction Materials. i.e. creating stick built areas to compensate for low pitch and non architectural features. Adding cost to construction.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Does not have mandatory freeboard built in so as to provide enough points under current rules to maintain the now subsidized rates.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Does not have mandatory </a:t>
            </a:r>
            <a:r>
              <a:rPr lang="en-US" sz="4400" dirty="0" smtClean="0">
                <a:solidFill>
                  <a:srgbClr val="FF0000"/>
                </a:solidFill>
              </a:rPr>
              <a:t>f</a:t>
            </a:r>
            <a:r>
              <a:rPr lang="en-US" sz="4400" dirty="0" smtClean="0">
                <a:solidFill>
                  <a:srgbClr val="FF0000"/>
                </a:solidFill>
              </a:rPr>
              <a:t>reeboard built </a:t>
            </a:r>
            <a:r>
              <a:rPr lang="en-US" sz="4400" dirty="0" smtClean="0">
                <a:solidFill>
                  <a:srgbClr val="FF0000"/>
                </a:solidFill>
              </a:rPr>
              <a:t>in so as to provide enough points under current rules to maintain the now subsidized rates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Staff Recommendations  Is </a:t>
            </a:r>
            <a:r>
              <a:rPr lang="en-US" sz="2800" dirty="0" smtClean="0"/>
              <a:t>To Establish a Free Board, and New Measuring Point</a:t>
            </a:r>
            <a:r>
              <a:rPr lang="en-US" sz="3200" dirty="0" smtClean="0"/>
              <a:t>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Makes it simpler for Stakeholders.</a:t>
            </a:r>
          </a:p>
          <a:p>
            <a:r>
              <a:rPr lang="en-US" sz="2600" dirty="0" smtClean="0"/>
              <a:t>Create flexibility In architectural design</a:t>
            </a:r>
          </a:p>
          <a:p>
            <a:r>
              <a:rPr lang="en-US" sz="2600" dirty="0" smtClean="0"/>
              <a:t>Creates a freeboard  so property owners can tap into a cheaper market, (Flood insurance). </a:t>
            </a:r>
            <a:r>
              <a:rPr lang="en-US" sz="2600" i="1" u="sng" dirty="0" smtClean="0">
                <a:solidFill>
                  <a:srgbClr val="FF0000"/>
                </a:solidFill>
              </a:rPr>
              <a:t>Stops an Increase</a:t>
            </a:r>
            <a:r>
              <a:rPr lang="en-US" sz="2600" i="1" dirty="0" smtClean="0">
                <a:solidFill>
                  <a:srgbClr val="FF0000"/>
                </a:solidFill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</a:rPr>
              <a:t>!!</a:t>
            </a:r>
            <a:endParaRPr lang="en-US" sz="2600" i="1" dirty="0" smtClean="0">
              <a:solidFill>
                <a:srgbClr val="FF0000"/>
              </a:solidFill>
            </a:endParaRPr>
          </a:p>
          <a:p>
            <a:r>
              <a:rPr lang="en-US" sz="2600" dirty="0" smtClean="0"/>
              <a:t>Increases the number of available points for reduction in CRS Rating  </a:t>
            </a:r>
            <a:r>
              <a:rPr lang="en-US" sz="2600" dirty="0" smtClean="0"/>
              <a:t>(Lowers rates for everyone)</a:t>
            </a:r>
            <a:endParaRPr lang="en-US" sz="2600" dirty="0" smtClean="0"/>
          </a:p>
          <a:p>
            <a:r>
              <a:rPr lang="en-US" sz="2600" dirty="0" smtClean="0"/>
              <a:t>Makes structures more market friendly. </a:t>
            </a:r>
          </a:p>
          <a:p>
            <a:r>
              <a:rPr lang="en-US" sz="2600" dirty="0" smtClean="0">
                <a:solidFill>
                  <a:srgbClr val="FFFF00"/>
                </a:solidFill>
              </a:rPr>
              <a:t>Increases the value of structure, by allowing more buildable space in dwellings. </a:t>
            </a:r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sz="2600" dirty="0" smtClean="0">
                <a:solidFill>
                  <a:srgbClr val="FFFF00"/>
                </a:solidFill>
              </a:rPr>
              <a:t>Increases ad </a:t>
            </a:r>
            <a:r>
              <a:rPr lang="en-US" sz="2600" dirty="0" err="1" smtClean="0">
                <a:solidFill>
                  <a:srgbClr val="FFFF00"/>
                </a:solidFill>
              </a:rPr>
              <a:t>valorum</a:t>
            </a:r>
            <a:r>
              <a:rPr lang="en-US" sz="2600" dirty="0" smtClean="0">
                <a:solidFill>
                  <a:srgbClr val="FFFF00"/>
                </a:solidFill>
              </a:rPr>
              <a:t> tax base, (</a:t>
            </a:r>
            <a:r>
              <a:rPr lang="en-US" sz="1700" dirty="0" smtClean="0">
                <a:solidFill>
                  <a:srgbClr val="FFFF00"/>
                </a:solidFill>
              </a:rPr>
              <a:t>HELPS PROPERTY OWNERS UTILIZE FULL EXTENT OF PROPERTY)</a:t>
            </a:r>
            <a:r>
              <a:rPr lang="en-US" sz="2600" dirty="0" smtClean="0">
                <a:solidFill>
                  <a:srgbClr val="FFFF00"/>
                </a:solidFill>
              </a:rPr>
              <a:t>helps keeps taxes lower. </a:t>
            </a:r>
            <a:endParaRPr lang="en-US" sz="26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Amendments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sz="3300" dirty="0" smtClean="0"/>
              <a:t>Change Name of Ground Level To: HMP which is defined as Design Flood Elevation, Or Base Flood Elevation + 2feet</a:t>
            </a:r>
          </a:p>
          <a:p>
            <a:r>
              <a:rPr lang="en-US" sz="3300" dirty="0" smtClean="0"/>
              <a:t>(1)	Wherever there is less than nine feet between the DFE and finished grade the height measuring point  may be moved to a maximum of  nine feet above  finished grade. </a:t>
            </a:r>
          </a:p>
          <a:p>
            <a:r>
              <a:rPr lang="en-US" sz="3300" dirty="0" smtClean="0"/>
              <a:t>      (A). All structures located in any A or V zone  must have a minimum clearance of 8 feet between the lowest horizontal structural member and grade. </a:t>
            </a:r>
          </a:p>
          <a:p>
            <a:r>
              <a:rPr lang="en-US" sz="3300" dirty="0" smtClean="0"/>
              <a:t>        (B)There </a:t>
            </a:r>
            <a:r>
              <a:rPr lang="en-US" sz="3300" dirty="0" smtClean="0"/>
              <a:t>shall be no horizontal structural members bellow the DFE in any A or V zones. </a:t>
            </a:r>
          </a:p>
          <a:p>
            <a:r>
              <a:rPr lang="en-US" sz="3300" dirty="0" smtClean="0"/>
              <a:t>(</a:t>
            </a:r>
            <a:r>
              <a:rPr lang="en-US" sz="3300" dirty="0" smtClean="0"/>
              <a:t>2) FEMA flood area "X": measuring point to be the lowest original soil under the structure after the undisturbed soil has been balanced.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b="1" i="1" dirty="0" smtClean="0"/>
              <a:t>BUILDING HEIGHT</a:t>
            </a:r>
            <a:r>
              <a:rPr lang="en-US" dirty="0" smtClean="0"/>
              <a:t>.  The vertical distance measured from DFE  to the highest point of the structure.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3200" b="1" i="1" dirty="0" smtClean="0"/>
              <a:t>Building Height</a:t>
            </a:r>
            <a:r>
              <a:rPr lang="en-US" i="1" dirty="0" smtClean="0"/>
              <a:t>.</a:t>
            </a:r>
            <a:r>
              <a:rPr lang="en-US" dirty="0" smtClean="0"/>
              <a:t>   157.060, 157.061, 157.058 ,157.062 -  No building shall exceed a maximum height of 31 feet measured from DFE,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BFE is that which is established by FEMA on The Firm Maps, </a:t>
            </a:r>
          </a:p>
          <a:p>
            <a:pPr>
              <a:buNone/>
            </a:pPr>
            <a:r>
              <a:rPr lang="en-US" dirty="0" smtClean="0"/>
              <a:t>DFE is that which is established by NFIP ordinance </a:t>
            </a:r>
            <a:r>
              <a:rPr lang="en-US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851</TotalTime>
  <Words>360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Why Do We Need to Change ?</vt:lpstr>
      <vt:lpstr>Slide 2</vt:lpstr>
      <vt:lpstr>Staff Recommendations  Is To Establish a Free Board, and New Measuring Point.    </vt:lpstr>
      <vt:lpstr>Proposed Amendments</vt:lpstr>
      <vt:lpstr>Slide 5</vt:lpstr>
    </vt:vector>
  </TitlesOfParts>
  <Company>GeniSysNetworks,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thb_inspector</dc:creator>
  <cp:lastModifiedBy>thb_inspector</cp:lastModifiedBy>
  <cp:revision>87</cp:revision>
  <dcterms:created xsi:type="dcterms:W3CDTF">2014-02-03T16:15:18Z</dcterms:created>
  <dcterms:modified xsi:type="dcterms:W3CDTF">2014-12-09T20:44:19Z</dcterms:modified>
</cp:coreProperties>
</file>