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59" r:id="rId6"/>
    <p:sldId id="261" r:id="rId7"/>
    <p:sldId id="262" r:id="rId8"/>
    <p:sldId id="263" r:id="rId9"/>
    <p:sldId id="264" r:id="rId10"/>
    <p:sldId id="265" r:id="rId1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94" y="7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13467DCD-C0B5-4B14-8F33-79CEB6610887}" type="datetimeFigureOut">
              <a:rPr lang="en-US" smtClean="0">
                <a:solidFill>
                  <a:srgbClr val="073E87"/>
                </a:solidFill>
              </a:rPr>
              <a:pPr>
                <a:defRPr/>
              </a:pPr>
              <a:t>12/9/2014</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7A73C617-A00D-4598-BB5E-DCD33CF593CA}"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2390844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D8246F2-209C-4EB6-8300-4693C94E0D7C}" type="datetimeFigureOut">
              <a:rPr lang="en-US" smtClean="0">
                <a:solidFill>
                  <a:srgbClr val="073E87"/>
                </a:solidFill>
              </a:rPr>
              <a:pPr>
                <a:defRPr/>
              </a:pPr>
              <a:t>12/9/2014</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7BA40833-1086-4092-9689-490CC5994C83}"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169790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4" name="Date Placeholder 3"/>
          <p:cNvSpPr>
            <a:spLocks noGrp="1"/>
          </p:cNvSpPr>
          <p:nvPr>
            <p:ph type="dt" sz="half" idx="10"/>
          </p:nvPr>
        </p:nvSpPr>
        <p:spPr/>
        <p:txBody>
          <a:bodyPr/>
          <a:lstStyle/>
          <a:p>
            <a:pPr>
              <a:defRPr/>
            </a:pPr>
            <a:fld id="{C67E89F1-B41C-4908-9798-54FBEF794940}" type="datetimeFigureOut">
              <a:rPr lang="en-US" smtClean="0">
                <a:solidFill>
                  <a:srgbClr val="073E87"/>
                </a:solidFill>
              </a:rPr>
              <a:pPr>
                <a:defRPr/>
              </a:pPr>
              <a:t>12/9/2014</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08E5860B-C6C1-4009-A199-4EC25D5E2EC7}" type="slidenum">
              <a:rPr lang="en-US" smtClean="0">
                <a:solidFill>
                  <a:srgbClr val="073E87"/>
                </a:solidFill>
              </a:rPr>
              <a:pPr>
                <a:def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98066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ACCA754-AED9-4D18-8166-CDEB06F70BA1}" type="datetimeFigureOut">
              <a:rPr lang="en-US" smtClean="0">
                <a:solidFill>
                  <a:srgbClr val="073E87"/>
                </a:solidFill>
              </a:rPr>
              <a:pPr>
                <a:defRPr/>
              </a:pPr>
              <a:t>12/9/2014</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47350631-10EE-4DEE-9160-49E7B560CCC2}" type="slidenum">
              <a:rPr lang="en-US" smtClean="0">
                <a:solidFill>
                  <a:srgbClr val="073E87"/>
                </a:solidFill>
              </a:rPr>
              <a:pPr>
                <a:def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76096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BB2ECA5-04C3-4828-9EE6-2D803F7879C7}" type="datetimeFigureOut">
              <a:rPr lang="en-US" smtClean="0">
                <a:solidFill>
                  <a:srgbClr val="073E87"/>
                </a:solidFill>
              </a:rPr>
              <a:pPr>
                <a:defRPr/>
              </a:pPr>
              <a:t>12/9/2014</a:t>
            </a:fld>
            <a:endParaRPr lang="en-US">
              <a:solidFill>
                <a:srgbClr val="073E87"/>
              </a:solidFill>
            </a:endParaRPr>
          </a:p>
        </p:txBody>
      </p:sp>
      <p:sp>
        <p:nvSpPr>
          <p:cNvPr id="5" name="Footer Placeholder 4"/>
          <p:cNvSpPr>
            <a:spLocks noGrp="1"/>
          </p:cNvSpPr>
          <p:nvPr>
            <p:ph type="ftr" sz="quarter" idx="11"/>
          </p:nvPr>
        </p:nvSpPr>
        <p:spPr/>
        <p:txBody>
          <a:body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p>
            <a:pPr>
              <a:defRPr/>
            </a:pPr>
            <a:fld id="{073548DC-9D86-46F8-BBC3-51EA44F0EF9E}"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216738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2E989125-F822-4AB4-82C3-F479682387D1}" type="datetimeFigureOut">
              <a:rPr lang="en-US" smtClean="0">
                <a:solidFill>
                  <a:srgbClr val="073E87"/>
                </a:solidFill>
              </a:rPr>
              <a:pPr>
                <a:defRPr/>
              </a:pPr>
              <a:t>12/9/2014</a:t>
            </a:fld>
            <a:endParaRPr lang="en-US">
              <a:solidFill>
                <a:srgbClr val="073E87"/>
              </a:solidFill>
            </a:endParaRPr>
          </a:p>
        </p:txBody>
      </p:sp>
      <p:sp>
        <p:nvSpPr>
          <p:cNvPr id="6" name="Footer Placeholder 5"/>
          <p:cNvSpPr>
            <a:spLocks noGrp="1"/>
          </p:cNvSpPr>
          <p:nvPr>
            <p:ph type="ftr" sz="quarter" idx="11"/>
          </p:nvPr>
        </p:nvSpPr>
        <p:spPr/>
        <p:txBody>
          <a:bodyPr/>
          <a:lstStyle/>
          <a:p>
            <a:pPr>
              <a:defRPr/>
            </a:pPr>
            <a:endParaRPr lang="en-US">
              <a:solidFill>
                <a:srgbClr val="073E87"/>
              </a:solidFill>
            </a:endParaRPr>
          </a:p>
        </p:txBody>
      </p:sp>
      <p:sp>
        <p:nvSpPr>
          <p:cNvPr id="7" name="Slide Number Placeholder 6"/>
          <p:cNvSpPr>
            <a:spLocks noGrp="1"/>
          </p:cNvSpPr>
          <p:nvPr>
            <p:ph type="sldNum" sz="quarter" idx="12"/>
          </p:nvPr>
        </p:nvSpPr>
        <p:spPr/>
        <p:txBody>
          <a:bodyPr/>
          <a:lstStyle/>
          <a:p>
            <a:pPr>
              <a:defRPr/>
            </a:pPr>
            <a:fld id="{352D3AF0-F376-40F0-B38C-9CA675346C96}" type="slidenum">
              <a:rPr lang="en-US" smtClean="0">
                <a:solidFill>
                  <a:srgbClr val="073E87"/>
                </a:solidFill>
              </a:rPr>
              <a:pPr>
                <a:def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21565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A535CEB-2876-46EA-9D8A-3F1F7AE6B55F}" type="datetimeFigureOut">
              <a:rPr lang="en-US" smtClean="0">
                <a:solidFill>
                  <a:srgbClr val="073E87"/>
                </a:solidFill>
              </a:rPr>
              <a:pPr>
                <a:defRPr/>
              </a:pPr>
              <a:t>12/9/2014</a:t>
            </a:fld>
            <a:endParaRPr lang="en-US">
              <a:solidFill>
                <a:srgbClr val="073E87"/>
              </a:solidFill>
            </a:endParaRPr>
          </a:p>
        </p:txBody>
      </p:sp>
      <p:sp>
        <p:nvSpPr>
          <p:cNvPr id="8" name="Footer Placeholder 7"/>
          <p:cNvSpPr>
            <a:spLocks noGrp="1"/>
          </p:cNvSpPr>
          <p:nvPr>
            <p:ph type="ftr" sz="quarter" idx="11"/>
          </p:nvPr>
        </p:nvSpPr>
        <p:spPr/>
        <p:txBody>
          <a:bodyPr/>
          <a:lstStyle/>
          <a:p>
            <a:pPr>
              <a:defRPr/>
            </a:pPr>
            <a:endParaRPr lang="en-US">
              <a:solidFill>
                <a:srgbClr val="073E87"/>
              </a:solidFill>
            </a:endParaRPr>
          </a:p>
        </p:txBody>
      </p:sp>
      <p:sp>
        <p:nvSpPr>
          <p:cNvPr id="9" name="Slide Number Placeholder 8"/>
          <p:cNvSpPr>
            <a:spLocks noGrp="1"/>
          </p:cNvSpPr>
          <p:nvPr>
            <p:ph type="sldNum" sz="quarter" idx="12"/>
          </p:nvPr>
        </p:nvSpPr>
        <p:spPr/>
        <p:txBody>
          <a:bodyPr/>
          <a:lstStyle/>
          <a:p>
            <a:pPr>
              <a:defRPr/>
            </a:pPr>
            <a:fld id="{1582D881-FF58-4F96-8369-8397466980D7}"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381161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6C07E98-5721-46CA-99FD-3C2DFFA700A6}" type="datetimeFigureOut">
              <a:rPr lang="en-US" smtClean="0">
                <a:solidFill>
                  <a:srgbClr val="073E87"/>
                </a:solidFill>
              </a:rPr>
              <a:pPr>
                <a:defRPr/>
              </a:pPr>
              <a:t>12/9/2014</a:t>
            </a:fld>
            <a:endParaRPr lang="en-US">
              <a:solidFill>
                <a:srgbClr val="073E87"/>
              </a:solidFill>
            </a:endParaRPr>
          </a:p>
        </p:txBody>
      </p:sp>
      <p:sp>
        <p:nvSpPr>
          <p:cNvPr id="4" name="Footer Placeholder 3"/>
          <p:cNvSpPr>
            <a:spLocks noGrp="1"/>
          </p:cNvSpPr>
          <p:nvPr>
            <p:ph type="ftr" sz="quarter" idx="11"/>
          </p:nvPr>
        </p:nvSpPr>
        <p:spPr/>
        <p:txBody>
          <a:bodyPr/>
          <a:lstStyle/>
          <a:p>
            <a:pPr>
              <a:defRPr/>
            </a:pPr>
            <a:endParaRPr lang="en-US">
              <a:solidFill>
                <a:srgbClr val="073E87"/>
              </a:solidFill>
            </a:endParaRPr>
          </a:p>
        </p:txBody>
      </p:sp>
      <p:sp>
        <p:nvSpPr>
          <p:cNvPr id="5" name="Slide Number Placeholder 4"/>
          <p:cNvSpPr>
            <a:spLocks noGrp="1"/>
          </p:cNvSpPr>
          <p:nvPr>
            <p:ph type="sldNum" sz="quarter" idx="12"/>
          </p:nvPr>
        </p:nvSpPr>
        <p:spPr/>
        <p:txBody>
          <a:bodyPr/>
          <a:lstStyle/>
          <a:p>
            <a:pPr>
              <a:defRPr/>
            </a:pPr>
            <a:fld id="{7E497710-BD8A-4094-9971-7907512D5264}"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343418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 name="Date Placeholder 1"/>
          <p:cNvSpPr>
            <a:spLocks noGrp="1"/>
          </p:cNvSpPr>
          <p:nvPr>
            <p:ph type="dt" sz="half" idx="10"/>
          </p:nvPr>
        </p:nvSpPr>
        <p:spPr/>
        <p:txBody>
          <a:bodyPr/>
          <a:lstStyle/>
          <a:p>
            <a:pPr>
              <a:defRPr/>
            </a:pPr>
            <a:fld id="{D5F83B01-AD09-4981-A4D8-450D17587D8D}" type="datetimeFigureOut">
              <a:rPr lang="en-US" smtClean="0">
                <a:solidFill>
                  <a:srgbClr val="073E87"/>
                </a:solidFill>
              </a:rPr>
              <a:pPr>
                <a:defRPr/>
              </a:pPr>
              <a:t>12/9/2014</a:t>
            </a:fld>
            <a:endParaRPr lang="en-US">
              <a:solidFill>
                <a:srgbClr val="073E87"/>
              </a:solidFill>
            </a:endParaRPr>
          </a:p>
        </p:txBody>
      </p:sp>
      <p:sp>
        <p:nvSpPr>
          <p:cNvPr id="3" name="Footer Placeholder 2"/>
          <p:cNvSpPr>
            <a:spLocks noGrp="1"/>
          </p:cNvSpPr>
          <p:nvPr>
            <p:ph type="ftr" sz="quarter" idx="11"/>
          </p:nvPr>
        </p:nvSpPr>
        <p:spPr/>
        <p:txBody>
          <a:bodyPr/>
          <a:lstStyle/>
          <a:p>
            <a:pPr>
              <a:defRPr/>
            </a:pPr>
            <a:endParaRPr lang="en-US">
              <a:solidFill>
                <a:srgbClr val="073E87"/>
              </a:solidFill>
            </a:endParaRPr>
          </a:p>
        </p:txBody>
      </p:sp>
      <p:sp>
        <p:nvSpPr>
          <p:cNvPr id="4" name="Slide Number Placeholder 3"/>
          <p:cNvSpPr>
            <a:spLocks noGrp="1"/>
          </p:cNvSpPr>
          <p:nvPr>
            <p:ph type="sldNum" sz="quarter" idx="12"/>
          </p:nvPr>
        </p:nvSpPr>
        <p:spPr/>
        <p:txBody>
          <a:bodyPr/>
          <a:lstStyle/>
          <a:p>
            <a:pPr>
              <a:defRPr/>
            </a:pPr>
            <a:fld id="{F27F8361-6D36-4B8E-8B30-F8EEFC1273A7}" type="slidenum">
              <a:rPr lang="en-US" smtClean="0">
                <a:solidFill>
                  <a:srgbClr val="073E87"/>
                </a:solidFill>
              </a:rPr>
              <a:pPr>
                <a:defRPr/>
              </a:pPr>
              <a:t>‹#›</a:t>
            </a:fld>
            <a:endParaRPr lang="en-US">
              <a:solidFill>
                <a:srgbClr val="073E87"/>
              </a:solidFill>
            </a:endParaRPr>
          </a:p>
        </p:txBody>
      </p:sp>
    </p:spTree>
    <p:extLst>
      <p:ext uri="{BB962C8B-B14F-4D97-AF65-F5344CB8AC3E}">
        <p14:creationId xmlns="" xmlns:p14="http://schemas.microsoft.com/office/powerpoint/2010/main" val="354579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5" name="Date Placeholder 4"/>
          <p:cNvSpPr>
            <a:spLocks noGrp="1"/>
          </p:cNvSpPr>
          <p:nvPr>
            <p:ph type="dt" sz="half" idx="10"/>
          </p:nvPr>
        </p:nvSpPr>
        <p:spPr/>
        <p:txBody>
          <a:bodyPr/>
          <a:lstStyle/>
          <a:p>
            <a:pPr>
              <a:defRPr/>
            </a:pPr>
            <a:fld id="{FF167746-7754-4D40-8946-E46BACC640F1}" type="datetimeFigureOut">
              <a:rPr lang="en-US" smtClean="0">
                <a:solidFill>
                  <a:srgbClr val="073E87"/>
                </a:solidFill>
              </a:rPr>
              <a:pPr>
                <a:defRPr/>
              </a:pPr>
              <a:t>12/9/2014</a:t>
            </a:fld>
            <a:endParaRPr lang="en-US">
              <a:solidFill>
                <a:srgbClr val="073E87"/>
              </a:solidFill>
            </a:endParaRPr>
          </a:p>
        </p:txBody>
      </p:sp>
      <p:sp>
        <p:nvSpPr>
          <p:cNvPr id="6" name="Footer Placeholder 5"/>
          <p:cNvSpPr>
            <a:spLocks noGrp="1"/>
          </p:cNvSpPr>
          <p:nvPr>
            <p:ph type="ftr" sz="quarter" idx="11"/>
          </p:nvPr>
        </p:nvSpPr>
        <p:spPr/>
        <p:txBody>
          <a:bodyPr/>
          <a:lstStyle/>
          <a:p>
            <a:pPr>
              <a:defRPr/>
            </a:pPr>
            <a:endParaRPr lang="en-US">
              <a:solidFill>
                <a:srgbClr val="073E87"/>
              </a:solidFill>
            </a:endParaRPr>
          </a:p>
        </p:txBody>
      </p:sp>
      <p:sp>
        <p:nvSpPr>
          <p:cNvPr id="7" name="Slide Number Placeholder 6"/>
          <p:cNvSpPr>
            <a:spLocks noGrp="1"/>
          </p:cNvSpPr>
          <p:nvPr>
            <p:ph type="sldNum" sz="quarter" idx="12"/>
          </p:nvPr>
        </p:nvSpPr>
        <p:spPr/>
        <p:txBody>
          <a:bodyPr/>
          <a:lstStyle/>
          <a:p>
            <a:pPr>
              <a:defRPr/>
            </a:pPr>
            <a:fld id="{125CF3CE-170C-4065-8B49-FC211F8F9D83}" type="slidenum">
              <a:rPr lang="en-US" smtClean="0">
                <a:solidFill>
                  <a:srgbClr val="073E87"/>
                </a:solidFill>
              </a:rPr>
              <a:pPr>
                <a:def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55302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F1B6D95-EA70-46A2-B7E8-6DF79A33A252}" type="datetimeFigureOut">
              <a:rPr lang="en-US" smtClean="0">
                <a:solidFill>
                  <a:srgbClr val="073E87"/>
                </a:solidFill>
              </a:rPr>
              <a:pPr>
                <a:defRPr/>
              </a:pPr>
              <a:t>12/9/2014</a:t>
            </a:fld>
            <a:endParaRPr lang="en-US">
              <a:solidFill>
                <a:srgbClr val="073E87"/>
              </a:solidFill>
            </a:endParaRPr>
          </a:p>
        </p:txBody>
      </p:sp>
      <p:sp>
        <p:nvSpPr>
          <p:cNvPr id="6" name="Footer Placeholder 5"/>
          <p:cNvSpPr>
            <a:spLocks noGrp="1"/>
          </p:cNvSpPr>
          <p:nvPr>
            <p:ph type="ftr" sz="quarter" idx="11"/>
          </p:nvPr>
        </p:nvSpPr>
        <p:spPr/>
        <p:txBody>
          <a:bodyPr/>
          <a:lstStyle/>
          <a:p>
            <a:pPr>
              <a:defRPr/>
            </a:pPr>
            <a:endParaRPr lang="en-US">
              <a:solidFill>
                <a:srgbClr val="073E87"/>
              </a:solidFill>
            </a:endParaRPr>
          </a:p>
        </p:txBody>
      </p:sp>
      <p:sp>
        <p:nvSpPr>
          <p:cNvPr id="7" name="Slide Number Placeholder 6"/>
          <p:cNvSpPr>
            <a:spLocks noGrp="1"/>
          </p:cNvSpPr>
          <p:nvPr>
            <p:ph type="sldNum" sz="quarter" idx="12"/>
          </p:nvPr>
        </p:nvSpPr>
        <p:spPr/>
        <p:txBody>
          <a:bodyPr/>
          <a:lstStyle/>
          <a:p>
            <a:pPr>
              <a:defRPr/>
            </a:pPr>
            <a:fld id="{53EDE5F0-9378-43E2-ABF2-9A7A24E23C2E}" type="slidenum">
              <a:rPr lang="en-US" smtClean="0">
                <a:solidFill>
                  <a:srgbClr val="073E87"/>
                </a:solidFill>
              </a:rPr>
              <a:pPr>
                <a:def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 xmlns:p14="http://schemas.microsoft.com/office/powerpoint/2010/main" val="169042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prstClr val="black"/>
                </a:solidFill>
                <a:latin typeface="Arial" charset="0"/>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base">
              <a:spcBef>
                <a:spcPct val="0"/>
              </a:spcBef>
              <a:spcAft>
                <a:spcPct val="0"/>
              </a:spcAft>
              <a:defRPr/>
            </a:pPr>
            <a:fld id="{59CDA74D-52F3-459E-BE76-87FD7F59311B}" type="datetimeFigureOut">
              <a:rPr lang="en-US" smtClean="0">
                <a:solidFill>
                  <a:srgbClr val="073E87"/>
                </a:solidFill>
                <a:latin typeface="Arial" charset="0"/>
              </a:rPr>
              <a:pPr fontAlgn="base">
                <a:spcBef>
                  <a:spcPct val="0"/>
                </a:spcBef>
                <a:spcAft>
                  <a:spcPct val="0"/>
                </a:spcAft>
                <a:defRPr/>
              </a:pPr>
              <a:t>12/9/2014</a:t>
            </a:fld>
            <a:endParaRPr lang="en-US">
              <a:solidFill>
                <a:srgbClr val="073E87"/>
              </a:solidFill>
              <a:latin typeface="Arial" charset="0"/>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base">
              <a:spcBef>
                <a:spcPct val="0"/>
              </a:spcBef>
              <a:spcAft>
                <a:spcPct val="0"/>
              </a:spcAft>
              <a:defRPr/>
            </a:pPr>
            <a:endParaRPr lang="en-US">
              <a:solidFill>
                <a:srgbClr val="073E87"/>
              </a:solidFill>
              <a:latin typeface="Arial" charset="0"/>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base">
              <a:spcBef>
                <a:spcPct val="0"/>
              </a:spcBef>
              <a:spcAft>
                <a:spcPct val="0"/>
              </a:spcAft>
              <a:defRPr/>
            </a:pPr>
            <a:fld id="{E034A5C8-C201-4D05-9B87-87943E5B4E24}" type="slidenum">
              <a:rPr lang="en-US" smtClean="0">
                <a:solidFill>
                  <a:srgbClr val="073E87"/>
                </a:solidFill>
                <a:latin typeface="Arial" charset="0"/>
              </a:rPr>
              <a:pPr fontAlgn="base">
                <a:spcBef>
                  <a:spcPct val="0"/>
                </a:spcBef>
                <a:spcAft>
                  <a:spcPct val="0"/>
                </a:spcAft>
                <a:defRPr/>
              </a:pPr>
              <a:t>‹#›</a:t>
            </a:fld>
            <a:endParaRPr lang="en-US">
              <a:solidFill>
                <a:srgbClr val="073E87"/>
              </a:solidFill>
              <a:latin typeface="Arial" charset="0"/>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022455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sp>
        <p:nvSpPr>
          <p:cNvPr id="4" name="Rectangle 3"/>
          <p:cNvSpPr/>
          <p:nvPr/>
        </p:nvSpPr>
        <p:spPr>
          <a:xfrm>
            <a:off x="2286000" y="3124200"/>
            <a:ext cx="4572000" cy="2554545"/>
          </a:xfrm>
          <a:prstGeom prst="rect">
            <a:avLst/>
          </a:prstGeom>
        </p:spPr>
        <p:txBody>
          <a:bodyPr wrap="square">
            <a:spAutoFit/>
          </a:bodyPr>
          <a:lstStyle/>
          <a:p>
            <a:r>
              <a:rPr lang="en-US" sz="2000" dirty="0" smtClean="0"/>
              <a:t>The National Flood Insurance Program's (NFIP's) Community Rating System (CRS) is a voluntary incentive program that recognizes communities for implementing floodplain management practices that exceed the Federal minimum requirements of the NFIP to provide protection from flooding.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LOCAL FREEBOARD &amp; NFIP STATISTICS</a:t>
            </a:r>
            <a:endParaRPr lang="en-US" dirty="0">
              <a:solidFill>
                <a:schemeClr val="tx2">
                  <a:tint val="100000"/>
                  <a:shade val="90000"/>
                  <a:satMod val="250000"/>
                  <a:alpha val="100000"/>
                </a:schemeClr>
              </a:solidFill>
            </a:endParaRPr>
          </a:p>
        </p:txBody>
      </p:sp>
      <p:graphicFrame>
        <p:nvGraphicFramePr>
          <p:cNvPr id="4" name="Group 89"/>
          <p:cNvGraphicFramePr>
            <a:graphicFrameLocks/>
          </p:cNvGraphicFramePr>
          <p:nvPr>
            <p:extLst>
              <p:ext uri="{D42A27DB-BD31-4B8C-83A1-F6EECF244321}">
                <p14:modId xmlns="" xmlns:p14="http://schemas.microsoft.com/office/powerpoint/2010/main" val="2516170998"/>
              </p:ext>
            </p:extLst>
          </p:nvPr>
        </p:nvGraphicFramePr>
        <p:xfrm>
          <a:off x="381000" y="2743199"/>
          <a:ext cx="8305799" cy="3992880"/>
        </p:xfrm>
        <a:graphic>
          <a:graphicData uri="http://schemas.openxmlformats.org/drawingml/2006/table">
            <a:tbl>
              <a:tblPr/>
              <a:tblGrid>
                <a:gridCol w="2000250"/>
                <a:gridCol w="1752600"/>
                <a:gridCol w="1524000"/>
                <a:gridCol w="1143000"/>
                <a:gridCol w="1885949"/>
              </a:tblGrid>
              <a:tr h="609600">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Community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Joined NFIP</a:t>
                      </a:r>
                    </a:p>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050" b="1" i="0" u="none" strike="noStrike" cap="none" normalizeH="0" baseline="0" dirty="0" smtClean="0">
                          <a:ln>
                            <a:noFill/>
                          </a:ln>
                          <a:solidFill>
                            <a:schemeClr val="tx1"/>
                          </a:solidFill>
                          <a:effectLst/>
                          <a:latin typeface="Tahoma" pitchFamily="34" charset="0"/>
                        </a:rPr>
                        <a:t>(Regular Program)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Freeboard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Policies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Insurance in Force</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3820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City of Southport</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4/15/1977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$118,114,300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3820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St. James</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6/27/2000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768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$240,456,800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3820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Sunset Beach</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11/17/1972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 foot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1,849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$468,068,700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3820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a:t>
                      </a:r>
                      <a:r>
                        <a:rPr kumimoji="0" lang="en-US" sz="1800" b="1" i="0" u="none" strike="noStrike" cap="none" normalizeH="0" baseline="0" dirty="0" err="1" smtClean="0">
                          <a:ln>
                            <a:noFill/>
                          </a:ln>
                          <a:solidFill>
                            <a:srgbClr val="FF0000"/>
                          </a:solidFill>
                          <a:effectLst/>
                          <a:latin typeface="Tahoma" pitchFamily="34" charset="0"/>
                        </a:rPr>
                        <a:t>Varnamtown</a:t>
                      </a:r>
                      <a:endParaRPr kumimoji="0" lang="en-US" sz="1800" b="1" i="0" u="none" strike="noStrike" cap="none" normalizeH="0" baseline="0" dirty="0" smtClean="0">
                        <a:ln>
                          <a:noFill/>
                        </a:ln>
                        <a:solidFill>
                          <a:srgbClr val="FF0000"/>
                        </a:solidFill>
                        <a:effectLst/>
                        <a:latin typeface="Tahoma" pitchFamily="34" charset="0"/>
                      </a:endParaRP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05/30/2001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smtClean="0">
                          <a:ln>
                            <a:noFill/>
                          </a:ln>
                          <a:solidFill>
                            <a:srgbClr val="FF0000"/>
                          </a:solidFill>
                          <a:effectLst/>
                          <a:latin typeface="Tahoma" pitchFamily="34" charset="0"/>
                        </a:rPr>
                        <a:t>n/a</a:t>
                      </a:r>
                      <a:endParaRPr kumimoji="0" lang="en-US" sz="1800" b="1"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defRPr/>
                      </a:pPr>
                      <a:r>
                        <a:rPr kumimoji="0" lang="en-US" sz="1800" b="1" i="0" u="none" strike="noStrike" cap="none" normalizeH="0" baseline="0" dirty="0" smtClean="0">
                          <a:ln>
                            <a:noFill/>
                          </a:ln>
                          <a:solidFill>
                            <a:srgbClr val="FF0000"/>
                          </a:solidFill>
                          <a:effectLst/>
                          <a:latin typeface="Tahoma" pitchFamily="34" charset="0"/>
                        </a:rPr>
                        <a:t>$2,468,000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 xmlns:p14="http://schemas.microsoft.com/office/powerpoint/2010/main" val="343397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sp>
        <p:nvSpPr>
          <p:cNvPr id="4" name="Rectangle 3"/>
          <p:cNvSpPr/>
          <p:nvPr/>
        </p:nvSpPr>
        <p:spPr>
          <a:xfrm>
            <a:off x="1219200" y="3124200"/>
            <a:ext cx="6324600" cy="2677656"/>
          </a:xfrm>
          <a:prstGeom prst="rect">
            <a:avLst/>
          </a:prstGeom>
        </p:spPr>
        <p:txBody>
          <a:bodyPr wrap="square">
            <a:spAutoFit/>
          </a:bodyPr>
          <a:lstStyle/>
          <a:p>
            <a:r>
              <a:rPr lang="en-US" sz="2400" dirty="0" smtClean="0"/>
              <a:t>In exchange for a community's proactive efforts to reduce flood risk, policyholders can receive reduced flood insurance premiums for buildings in the community. These reduced premiums reflect the reduced flood risk resulting from community efforts toward achieving the three CRS goals</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sp>
        <p:nvSpPr>
          <p:cNvPr id="4" name="Rectangle 3"/>
          <p:cNvSpPr/>
          <p:nvPr/>
        </p:nvSpPr>
        <p:spPr>
          <a:xfrm>
            <a:off x="2286000" y="3809999"/>
            <a:ext cx="4572000" cy="2246769"/>
          </a:xfrm>
          <a:prstGeom prst="rect">
            <a:avLst/>
          </a:prstGeom>
        </p:spPr>
        <p:txBody>
          <a:bodyPr wrap="square">
            <a:spAutoFit/>
          </a:bodyPr>
          <a:lstStyle/>
          <a:p>
            <a:pPr lvl="1"/>
            <a:r>
              <a:rPr lang="en-US" sz="2000" dirty="0" smtClean="0"/>
              <a:t>1.Reduce flood damage to insurable property</a:t>
            </a:r>
          </a:p>
          <a:p>
            <a:pPr lvl="1"/>
            <a:r>
              <a:rPr lang="en-US" sz="2000" dirty="0" smtClean="0"/>
              <a:t>2.Strengthen and support the insurance aspects of the NFIP</a:t>
            </a:r>
          </a:p>
          <a:p>
            <a:pPr lvl="1"/>
            <a:r>
              <a:rPr lang="en-US" sz="2000" dirty="0" smtClean="0"/>
              <a:t>3.Encourage a comprehensive approach to floodplain management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Participation in the Community Rating System (CRS) is voluntary. By participating, communities earn credit points that determine classifications. There are 10 CRS Classes: Class 1 requires the most credit points and provides the largest flood insurance premium reduction (45 percent), while Class 10 means the community does not participate in the CRS or has not earned the minimum required credit points, and residents receive no premium reduction. The CRS Classes are based on completion of 19 creditable activities organized into 4 categories: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SAMPLE FLOOD INSURANCE RATES</a:t>
            </a:r>
            <a:endParaRPr lang="en-US" dirty="0">
              <a:solidFill>
                <a:schemeClr val="tx2">
                  <a:tint val="100000"/>
                  <a:shade val="90000"/>
                  <a:satMod val="250000"/>
                  <a:alpha val="100000"/>
                </a:schemeClr>
              </a:solidFill>
            </a:endParaRPr>
          </a:p>
        </p:txBody>
      </p:sp>
      <p:sp>
        <p:nvSpPr>
          <p:cNvPr id="79874" name="Text Box 3"/>
          <p:cNvSpPr txBox="1">
            <a:spLocks noChangeArrowheads="1"/>
          </p:cNvSpPr>
          <p:nvPr/>
        </p:nvSpPr>
        <p:spPr bwMode="auto">
          <a:xfrm>
            <a:off x="0" y="1492250"/>
            <a:ext cx="9144000" cy="946150"/>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sz="2800" dirty="0">
                <a:solidFill>
                  <a:prstClr val="black"/>
                </a:solidFill>
                <a:latin typeface="Tahoma" pitchFamily="34" charset="0"/>
              </a:rPr>
              <a:t>Flood Insurance Premiums</a:t>
            </a:r>
            <a:r>
              <a:rPr lang="en-US" sz="2800" u="sng" dirty="0">
                <a:solidFill>
                  <a:prstClr val="black"/>
                </a:solidFill>
                <a:latin typeface="Tahoma" pitchFamily="34" charset="0"/>
              </a:rPr>
              <a:t> </a:t>
            </a:r>
          </a:p>
          <a:p>
            <a:pPr algn="ctr" eaLnBrk="0" fontAlgn="base" hangingPunct="0">
              <a:spcBef>
                <a:spcPct val="0"/>
              </a:spcBef>
              <a:spcAft>
                <a:spcPct val="0"/>
              </a:spcAft>
            </a:pPr>
            <a:r>
              <a:rPr lang="en-US" sz="2800" u="sng" dirty="0">
                <a:solidFill>
                  <a:prstClr val="black"/>
                </a:solidFill>
                <a:latin typeface="Tahoma" pitchFamily="34" charset="0"/>
              </a:rPr>
              <a:t>When Structure is Built ABOVE the BFE</a:t>
            </a:r>
            <a:r>
              <a:rPr lang="en-US" sz="2800" dirty="0">
                <a:solidFill>
                  <a:prstClr val="black"/>
                </a:solidFill>
                <a:latin typeface="Tahoma" pitchFamily="34" charset="0"/>
              </a:rPr>
              <a:t>*</a:t>
            </a:r>
          </a:p>
        </p:txBody>
      </p:sp>
      <p:graphicFrame>
        <p:nvGraphicFramePr>
          <p:cNvPr id="9" name="Group 37"/>
          <p:cNvGraphicFramePr>
            <a:graphicFrameLocks/>
          </p:cNvGraphicFramePr>
          <p:nvPr>
            <p:extLst>
              <p:ext uri="{D42A27DB-BD31-4B8C-83A1-F6EECF244321}">
                <p14:modId xmlns="" xmlns:p14="http://schemas.microsoft.com/office/powerpoint/2010/main" val="3492473343"/>
              </p:ext>
            </p:extLst>
          </p:nvPr>
        </p:nvGraphicFramePr>
        <p:xfrm>
          <a:off x="1143000" y="2603500"/>
          <a:ext cx="6781800" cy="2959418"/>
        </p:xfrm>
        <a:graphic>
          <a:graphicData uri="http://schemas.openxmlformats.org/drawingml/2006/table">
            <a:tbl>
              <a:tblPr/>
              <a:tblGrid>
                <a:gridCol w="2090738"/>
                <a:gridCol w="2133600"/>
                <a:gridCol w="2557462"/>
              </a:tblGrid>
              <a:tr h="403225">
                <a:tc rowSpan="2">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Lowest Floor</a:t>
                      </a:r>
                    </a:p>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Elevation</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gridSpan="2">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600" b="1" i="0" u="none" strike="noStrike" cap="none" normalizeH="0" baseline="0" dirty="0" smtClean="0">
                          <a:ln>
                            <a:noFill/>
                          </a:ln>
                          <a:solidFill>
                            <a:schemeClr val="tx1"/>
                          </a:solidFill>
                          <a:effectLst/>
                          <a:latin typeface="Tahoma" pitchFamily="34" charset="0"/>
                        </a:rPr>
                        <a:t>Rates Effective October 2013</a:t>
                      </a:r>
                    </a:p>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endParaRPr kumimoji="0" lang="en-US" sz="1600" b="1" i="0" u="none" strike="noStrike" cap="none" normalizeH="0" baseline="0" dirty="0" smtClean="0">
                        <a:ln>
                          <a:noFill/>
                        </a:ln>
                        <a:solidFill>
                          <a:schemeClr val="tx1"/>
                        </a:solidFill>
                        <a:effectLst/>
                        <a:latin typeface="Tahoma" pitchFamily="34" charset="0"/>
                      </a:endParaRP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hMerge="1">
                  <a:txBody>
                    <a:bodyPr/>
                    <a:lstStyle/>
                    <a:p>
                      <a:endParaRPr lang="en-US"/>
                    </a:p>
                  </a:txBody>
                  <a:tcPr/>
                </a:tc>
              </a:tr>
              <a:tr h="358775">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AE Zone</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VE Zone</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3225">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BFE</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$1,447</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$3,167</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3225">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BFE + 1 ft.</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$650</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$2,420</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3225">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BFE + 2 ft.</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$428</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$1,695</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1638">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BFE + 3 ft.</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$356</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$1,235</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3225">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smtClean="0">
                          <a:ln>
                            <a:noFill/>
                          </a:ln>
                          <a:solidFill>
                            <a:schemeClr val="tx1"/>
                          </a:solidFill>
                          <a:effectLst/>
                          <a:latin typeface="Tahoma" pitchFamily="34" charset="0"/>
                        </a:rPr>
                        <a:t>BFE + 4 ft.</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$320</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$1,097</a:t>
                      </a:r>
                    </a:p>
                  </a:txBody>
                  <a:tcP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79907" name="Text Box 4"/>
          <p:cNvSpPr txBox="1">
            <a:spLocks noChangeArrowheads="1"/>
          </p:cNvSpPr>
          <p:nvPr/>
        </p:nvSpPr>
        <p:spPr bwMode="auto">
          <a:xfrm>
            <a:off x="762000" y="5638800"/>
            <a:ext cx="7543800" cy="671513"/>
          </a:xfrm>
          <a:prstGeom prst="rect">
            <a:avLst/>
          </a:prstGeom>
          <a:noFill/>
          <a:ln w="9525">
            <a:noFill/>
            <a:miter lim="800000"/>
            <a:headEnd/>
            <a:tailEnd/>
          </a:ln>
        </p:spPr>
        <p:txBody>
          <a:bodyPr>
            <a:spAutoFit/>
          </a:bodyPr>
          <a:lstStyle/>
          <a:p>
            <a:pPr marL="392113" indent="-392113" algn="ctr" eaLnBrk="0" fontAlgn="base" hangingPunct="0">
              <a:spcBef>
                <a:spcPct val="50000"/>
              </a:spcBef>
              <a:spcAft>
                <a:spcPct val="0"/>
              </a:spcAft>
            </a:pPr>
            <a:r>
              <a:rPr lang="en-US" sz="2000" dirty="0">
                <a:solidFill>
                  <a:prstClr val="black"/>
                </a:solidFill>
                <a:latin typeface="Tahoma" pitchFamily="34" charset="0"/>
              </a:rPr>
              <a:t>*</a:t>
            </a:r>
            <a:r>
              <a:rPr lang="en-US" sz="2000" dirty="0">
                <a:solidFill>
                  <a:prstClr val="white"/>
                </a:solidFill>
                <a:latin typeface="Tahoma" pitchFamily="34" charset="0"/>
              </a:rPr>
              <a:t> </a:t>
            </a:r>
            <a:r>
              <a:rPr lang="en-US" dirty="0">
                <a:solidFill>
                  <a:prstClr val="black"/>
                </a:solidFill>
                <a:latin typeface="Tahoma" pitchFamily="34" charset="0"/>
              </a:rPr>
              <a:t>Flood insurance coverage of $100,000 building/$25,000 contents on an NFIP compliant structure with a policy deductible of $1000.</a:t>
            </a:r>
          </a:p>
        </p:txBody>
      </p:sp>
    </p:spTree>
    <p:extLst>
      <p:ext uri="{BB962C8B-B14F-4D97-AF65-F5344CB8AC3E}">
        <p14:creationId xmlns="" xmlns:p14="http://schemas.microsoft.com/office/powerpoint/2010/main" val="13949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LOCAL FREEBOARD &amp; NFIP STATISTICS</a:t>
            </a:r>
            <a:endParaRPr lang="en-US" dirty="0">
              <a:solidFill>
                <a:schemeClr val="tx2">
                  <a:tint val="100000"/>
                  <a:shade val="90000"/>
                  <a:satMod val="250000"/>
                  <a:alpha val="100000"/>
                </a:schemeClr>
              </a:solidFill>
            </a:endParaRPr>
          </a:p>
        </p:txBody>
      </p:sp>
      <p:graphicFrame>
        <p:nvGraphicFramePr>
          <p:cNvPr id="4" name="Group 89"/>
          <p:cNvGraphicFramePr>
            <a:graphicFrameLocks/>
          </p:cNvGraphicFramePr>
          <p:nvPr>
            <p:extLst>
              <p:ext uri="{D42A27DB-BD31-4B8C-83A1-F6EECF244321}">
                <p14:modId xmlns="" xmlns:p14="http://schemas.microsoft.com/office/powerpoint/2010/main" val="1346554168"/>
              </p:ext>
            </p:extLst>
          </p:nvPr>
        </p:nvGraphicFramePr>
        <p:xfrm>
          <a:off x="381000" y="1600198"/>
          <a:ext cx="8458200" cy="4492779"/>
        </p:xfrm>
        <a:graphic>
          <a:graphicData uri="http://schemas.openxmlformats.org/drawingml/2006/table">
            <a:tbl>
              <a:tblPr/>
              <a:tblGrid>
                <a:gridCol w="1928132"/>
                <a:gridCol w="1917318"/>
                <a:gridCol w="1412350"/>
                <a:gridCol w="1066800"/>
                <a:gridCol w="2133600"/>
              </a:tblGrid>
              <a:tr h="775146">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Community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Joined NFIP</a:t>
                      </a:r>
                    </a:p>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050" b="1" i="0" u="none" strike="noStrike" cap="none" normalizeH="0" baseline="0" dirty="0" smtClean="0">
                          <a:ln>
                            <a:noFill/>
                          </a:ln>
                          <a:solidFill>
                            <a:schemeClr val="tx1"/>
                          </a:solidFill>
                          <a:effectLst/>
                          <a:latin typeface="Tahoma" pitchFamily="34" charset="0"/>
                        </a:rPr>
                        <a:t>(Regular Program)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Freeboard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Policies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Insurance in Force</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31713">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Brunswick</a:t>
                      </a:r>
                    </a:p>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County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 5/15/1986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 foot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3,954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$1,055,082,400</a:t>
                      </a:r>
                      <a:endParaRPr kumimoji="0" lang="en-US" sz="1800" b="0"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2864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Village of    Bald Head</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5/15/1986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1,0191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$322,236,200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2864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a:t>
                      </a:r>
                      <a:r>
                        <a:rPr kumimoji="0" lang="en-US" sz="1800" b="1" i="0" u="none" strike="noStrike" cap="none" normalizeH="0" baseline="0" dirty="0" err="1" smtClean="0">
                          <a:ln>
                            <a:noFill/>
                          </a:ln>
                          <a:solidFill>
                            <a:srgbClr val="FF0000"/>
                          </a:solidFill>
                          <a:effectLst/>
                          <a:latin typeface="Tahoma" pitchFamily="34" charset="0"/>
                        </a:rPr>
                        <a:t>Belville</a:t>
                      </a:r>
                      <a:endParaRPr kumimoji="0" lang="en-US" sz="1800" b="1" i="0" u="none" strike="noStrike" cap="none" normalizeH="0" baseline="0" dirty="0" smtClean="0">
                        <a:ln>
                          <a:noFill/>
                        </a:ln>
                        <a:solidFill>
                          <a:srgbClr val="FF0000"/>
                        </a:solidFill>
                        <a:effectLst/>
                        <a:latin typeface="Tahoma" pitchFamily="34" charset="0"/>
                      </a:endParaRP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6/02/2006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$10,324,000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28640">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City of Boiling Springs Lakes</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3/02/1989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121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$29,794,800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 xmlns:p14="http://schemas.microsoft.com/office/powerpoint/2010/main" val="1342756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LOCAL FREEBOARD &amp; NFIP STATISTICS</a:t>
            </a:r>
            <a:endParaRPr lang="en-US" dirty="0">
              <a:solidFill>
                <a:schemeClr val="tx2">
                  <a:tint val="100000"/>
                  <a:shade val="90000"/>
                  <a:satMod val="250000"/>
                  <a:alpha val="100000"/>
                </a:schemeClr>
              </a:solidFill>
            </a:endParaRPr>
          </a:p>
        </p:txBody>
      </p:sp>
      <p:graphicFrame>
        <p:nvGraphicFramePr>
          <p:cNvPr id="4" name="Group 89"/>
          <p:cNvGraphicFramePr>
            <a:graphicFrameLocks/>
          </p:cNvGraphicFramePr>
          <p:nvPr>
            <p:extLst>
              <p:ext uri="{D42A27DB-BD31-4B8C-83A1-F6EECF244321}">
                <p14:modId xmlns="" xmlns:p14="http://schemas.microsoft.com/office/powerpoint/2010/main" val="910487910"/>
              </p:ext>
            </p:extLst>
          </p:nvPr>
        </p:nvGraphicFramePr>
        <p:xfrm>
          <a:off x="438150" y="1600199"/>
          <a:ext cx="8305799" cy="4294658"/>
        </p:xfrm>
        <a:graphic>
          <a:graphicData uri="http://schemas.openxmlformats.org/drawingml/2006/table">
            <a:tbl>
              <a:tblPr/>
              <a:tblGrid>
                <a:gridCol w="2000250"/>
                <a:gridCol w="1752600"/>
                <a:gridCol w="1524000"/>
                <a:gridCol w="1143000"/>
                <a:gridCol w="1885949"/>
              </a:tblGrid>
              <a:tr h="563879">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Community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Joined NFIP</a:t>
                      </a:r>
                    </a:p>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050" b="1" i="0" u="none" strike="noStrike" cap="none" normalizeH="0" baseline="0" dirty="0" smtClean="0">
                          <a:ln>
                            <a:noFill/>
                          </a:ln>
                          <a:solidFill>
                            <a:schemeClr val="tx1"/>
                          </a:solidFill>
                          <a:effectLst/>
                          <a:latin typeface="Tahoma" pitchFamily="34" charset="0"/>
                        </a:rPr>
                        <a:t>(Regular Program)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Freeboard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Policies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Insurance in Force</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5911">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Bolivia</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6/02/2006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$378,000</a:t>
                      </a:r>
                      <a:endParaRPr kumimoji="0" lang="en-US" sz="1800" b="0"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Calabash</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2/04/1988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$16,466,000.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Carolina Shores</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1/26/1999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$83,300,200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Caswell Beach</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1/17/1986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654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$140,390,500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 xmlns:p14="http://schemas.microsoft.com/office/powerpoint/2010/main" val="2179295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LOCAL FREEBOARD &amp; NFIP STATISTICS</a:t>
            </a:r>
            <a:endParaRPr lang="en-US" dirty="0">
              <a:solidFill>
                <a:schemeClr val="tx2">
                  <a:tint val="100000"/>
                  <a:shade val="90000"/>
                  <a:satMod val="250000"/>
                  <a:alpha val="100000"/>
                </a:schemeClr>
              </a:solidFill>
            </a:endParaRPr>
          </a:p>
        </p:txBody>
      </p:sp>
      <p:graphicFrame>
        <p:nvGraphicFramePr>
          <p:cNvPr id="4" name="Group 89"/>
          <p:cNvGraphicFramePr>
            <a:graphicFrameLocks/>
          </p:cNvGraphicFramePr>
          <p:nvPr>
            <p:extLst>
              <p:ext uri="{D42A27DB-BD31-4B8C-83A1-F6EECF244321}">
                <p14:modId xmlns="" xmlns:p14="http://schemas.microsoft.com/office/powerpoint/2010/main" val="1418177870"/>
              </p:ext>
            </p:extLst>
          </p:nvPr>
        </p:nvGraphicFramePr>
        <p:xfrm>
          <a:off x="438150" y="1600199"/>
          <a:ext cx="8305799" cy="4294658"/>
        </p:xfrm>
        <a:graphic>
          <a:graphicData uri="http://schemas.openxmlformats.org/drawingml/2006/table">
            <a:tbl>
              <a:tblPr/>
              <a:tblGrid>
                <a:gridCol w="2000250"/>
                <a:gridCol w="1752600"/>
                <a:gridCol w="1524000"/>
                <a:gridCol w="1143000"/>
                <a:gridCol w="1885949"/>
              </a:tblGrid>
              <a:tr h="563879">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Community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Joined NFIP</a:t>
                      </a:r>
                    </a:p>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050" b="1" i="0" u="none" strike="noStrike" cap="none" normalizeH="0" baseline="0" dirty="0" smtClean="0">
                          <a:ln>
                            <a:noFill/>
                          </a:ln>
                          <a:solidFill>
                            <a:schemeClr val="tx1"/>
                          </a:solidFill>
                          <a:effectLst/>
                          <a:latin typeface="Tahoma" pitchFamily="34" charset="0"/>
                        </a:rPr>
                        <a:t>(Regular Program)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Freeboard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Policies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Insurance in Force</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5911">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Holden Beach</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5/26/1972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1,969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$518,173,400</a:t>
                      </a:r>
                      <a:endParaRPr kumimoji="0" lang="en-US" sz="1800" b="0"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Leland</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10/19/1992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$107,742,100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Navassa</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6/02/2006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$1,415,000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City of   Northwest</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11/12/1998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$917,000</a:t>
                      </a:r>
                      <a:endParaRPr kumimoji="0" lang="en-US" sz="1800" b="0"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 xmlns:p14="http://schemas.microsoft.com/office/powerpoint/2010/main" val="3679092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LOCAL FREEBOARD &amp; NFIP STATISTICS</a:t>
            </a:r>
            <a:endParaRPr lang="en-US" dirty="0">
              <a:solidFill>
                <a:schemeClr val="tx2">
                  <a:tint val="100000"/>
                  <a:shade val="90000"/>
                  <a:satMod val="250000"/>
                  <a:alpha val="100000"/>
                </a:schemeClr>
              </a:solidFill>
            </a:endParaRPr>
          </a:p>
        </p:txBody>
      </p:sp>
      <p:graphicFrame>
        <p:nvGraphicFramePr>
          <p:cNvPr id="4" name="Group 89"/>
          <p:cNvGraphicFramePr>
            <a:graphicFrameLocks/>
          </p:cNvGraphicFramePr>
          <p:nvPr>
            <p:extLst>
              <p:ext uri="{D42A27DB-BD31-4B8C-83A1-F6EECF244321}">
                <p14:modId xmlns="" xmlns:p14="http://schemas.microsoft.com/office/powerpoint/2010/main" val="4176431813"/>
              </p:ext>
            </p:extLst>
          </p:nvPr>
        </p:nvGraphicFramePr>
        <p:xfrm>
          <a:off x="438150" y="1600199"/>
          <a:ext cx="8305799" cy="4296169"/>
        </p:xfrm>
        <a:graphic>
          <a:graphicData uri="http://schemas.openxmlformats.org/drawingml/2006/table">
            <a:tbl>
              <a:tblPr/>
              <a:tblGrid>
                <a:gridCol w="2000250"/>
                <a:gridCol w="1752600"/>
                <a:gridCol w="1524000"/>
                <a:gridCol w="1143000"/>
                <a:gridCol w="1885949"/>
              </a:tblGrid>
              <a:tr h="563879">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Community</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Joined NFIP</a:t>
                      </a:r>
                    </a:p>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050" b="1" i="0" u="none" strike="noStrike" cap="none" normalizeH="0" baseline="0" dirty="0" smtClean="0">
                          <a:ln>
                            <a:noFill/>
                          </a:ln>
                          <a:solidFill>
                            <a:schemeClr val="tx1"/>
                          </a:solidFill>
                          <a:effectLst/>
                          <a:latin typeface="Tahoma" pitchFamily="34" charset="0"/>
                        </a:rPr>
                        <a:t>(Regular Program)</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Freeboard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Policies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chemeClr val="tx1"/>
                          </a:solidFill>
                          <a:effectLst/>
                          <a:latin typeface="Tahoma" pitchFamily="34" charset="0"/>
                        </a:rPr>
                        <a:t>Insurance in Force</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5911">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Oak Island</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07/01/1999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3,599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$865,489,700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Ocean Isle Beach</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11/17/1972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3 feet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2,956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$697,876,100.</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Sandy Creek (</a:t>
                      </a:r>
                      <a:r>
                        <a:rPr kumimoji="0" lang="en-US" sz="1800" b="1" i="0" u="none" strike="noStrike" cap="none" normalizeH="0" baseline="0" dirty="0" err="1" smtClean="0">
                          <a:ln>
                            <a:noFill/>
                          </a:ln>
                          <a:solidFill>
                            <a:srgbClr val="FF0000"/>
                          </a:solidFill>
                          <a:effectLst/>
                          <a:latin typeface="Tahoma" pitchFamily="34" charset="0"/>
                        </a:rPr>
                        <a:t>np</a:t>
                      </a:r>
                      <a:r>
                        <a:rPr kumimoji="0" lang="en-US" sz="1800" b="1" i="0" u="none" strike="noStrike" cap="none" normalizeH="0" baseline="0" dirty="0" smtClean="0">
                          <a:ln>
                            <a:noFill/>
                          </a:ln>
                          <a:solidFill>
                            <a:srgbClr val="FF0000"/>
                          </a:solidFill>
                          <a:effectLst/>
                          <a:latin typeface="Tahoma" pitchFamily="34" charset="0"/>
                        </a:rPr>
                        <a:t>)</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n/a</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12889">
                <a:tc>
                  <a:txBody>
                    <a:bodyPr/>
                    <a:lstStyle/>
                    <a:p>
                      <a:pPr marL="0" marR="0" lvl="0" indent="0" algn="l"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Town of  Shallotte</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1/03/1986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 foot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139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marL="0" marR="0" lvl="0" indent="0" algn="ctr" defTabSz="914400" rtl="0" eaLnBrk="0" fontAlgn="base" latinLnBrk="0" hangingPunct="0">
                        <a:lnSpc>
                          <a:spcPct val="100000"/>
                        </a:lnSpc>
                        <a:spcBef>
                          <a:spcPct val="20000"/>
                        </a:spcBef>
                        <a:spcAft>
                          <a:spcPct val="0"/>
                        </a:spcAft>
                        <a:buClrTx/>
                        <a:buSzPct val="75000"/>
                        <a:buFont typeface="Monotype Sorts" pitchFamily="2" charset="2"/>
                        <a:buNone/>
                        <a:tabLst/>
                      </a:pPr>
                      <a:r>
                        <a:rPr kumimoji="0" lang="en-US" sz="1800" b="1" i="0" u="none" strike="noStrike" cap="none" normalizeH="0" baseline="0" dirty="0" smtClean="0">
                          <a:ln>
                            <a:noFill/>
                          </a:ln>
                          <a:solidFill>
                            <a:srgbClr val="FF0000"/>
                          </a:solidFill>
                          <a:effectLst/>
                          <a:latin typeface="Tahoma" pitchFamily="34" charset="0"/>
                        </a:rPr>
                        <a:t>$40,948,300</a:t>
                      </a:r>
                      <a:endParaRPr kumimoji="0" lang="en-US" sz="1800" b="0" i="0" u="none" strike="noStrike" cap="none" normalizeH="0" baseline="0" dirty="0" smtClean="0">
                        <a:ln>
                          <a:noFill/>
                        </a:ln>
                        <a:solidFill>
                          <a:srgbClr val="FF0000"/>
                        </a:solidFill>
                        <a:effectLst/>
                        <a:latin typeface="Tahoma" pitchFamily="34" charset="0"/>
                      </a:endParaRP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 xmlns:p14="http://schemas.microsoft.com/office/powerpoint/2010/main" val="3701639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571</Words>
  <Application>Microsoft Office PowerPoint</Application>
  <PresentationFormat>On-screen Show (4:3)</PresentationFormat>
  <Paragraphs>166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Slide 1</vt:lpstr>
      <vt:lpstr>Slide 2</vt:lpstr>
      <vt:lpstr>Slide 3</vt:lpstr>
      <vt:lpstr>Slide 4</vt:lpstr>
      <vt:lpstr>SAMPLE FLOOD INSURANCE RATES</vt:lpstr>
      <vt:lpstr>LOCAL FREEBOARD &amp; NFIP STATISTICS</vt:lpstr>
      <vt:lpstr>LOCAL FREEBOARD &amp; NFIP STATISTICS</vt:lpstr>
      <vt:lpstr>LOCAL FREEBOARD &amp; NFIP STATISTICS</vt:lpstr>
      <vt:lpstr>LOCAL FREEBOARD &amp; NFIP STATISTICS</vt:lpstr>
      <vt:lpstr>LOCAL FREEBOARD &amp; NFIP STATISTICS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NEW MAPS ON FLOOD INSURANCE RATES</dc:title>
  <dc:creator>Mundt, Randy</dc:creator>
  <cp:lastModifiedBy>thb_inspector</cp:lastModifiedBy>
  <cp:revision>32</cp:revision>
  <cp:lastPrinted>2014-09-05T18:03:19Z</cp:lastPrinted>
  <dcterms:created xsi:type="dcterms:W3CDTF">2014-09-04T14:08:33Z</dcterms:created>
  <dcterms:modified xsi:type="dcterms:W3CDTF">2014-12-09T20:25:58Z</dcterms:modified>
</cp:coreProperties>
</file>