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77" r:id="rId3"/>
    <p:sldId id="267" r:id="rId4"/>
    <p:sldId id="278" r:id="rId5"/>
    <p:sldId id="279" r:id="rId6"/>
    <p:sldId id="268" r:id="rId7"/>
    <p:sldId id="299" r:id="rId8"/>
    <p:sldId id="280" r:id="rId9"/>
    <p:sldId id="281" r:id="rId10"/>
    <p:sldId id="275" r:id="rId11"/>
    <p:sldId id="282" r:id="rId12"/>
    <p:sldId id="273" r:id="rId13"/>
    <p:sldId id="285" r:id="rId14"/>
    <p:sldId id="272" r:id="rId15"/>
    <p:sldId id="286" r:id="rId16"/>
    <p:sldId id="287" r:id="rId17"/>
    <p:sldId id="289" r:id="rId18"/>
    <p:sldId id="290" r:id="rId19"/>
    <p:sldId id="283" r:id="rId20"/>
    <p:sldId id="284" r:id="rId21"/>
    <p:sldId id="293" r:id="rId22"/>
    <p:sldId id="292" r:id="rId23"/>
    <p:sldId id="291" r:id="rId24"/>
    <p:sldId id="295" r:id="rId25"/>
    <p:sldId id="296" r:id="rId26"/>
    <p:sldId id="297" r:id="rId27"/>
    <p:sldId id="298"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34841326298863E-2"/>
          <c:y val="2.8959815861177133E-2"/>
          <c:w val="0.97180372120238057"/>
          <c:h val="0.83726202499346125"/>
        </c:manualLayout>
      </c:layout>
      <c:barChart>
        <c:barDir val="col"/>
        <c:grouping val="stacked"/>
        <c:varyColors val="0"/>
        <c:ser>
          <c:idx val="0"/>
          <c:order val="0"/>
          <c:tx>
            <c:strRef>
              <c:f>Sheet1!$B$1</c:f>
              <c:strCache>
                <c:ptCount val="1"/>
                <c:pt idx="0">
                  <c:v>Sheriff Response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pt idx="0">
                  <c:v>2012</c:v>
                </c:pt>
                <c:pt idx="1">
                  <c:v>2013</c:v>
                </c:pt>
                <c:pt idx="2">
                  <c:v>2014</c:v>
                </c:pt>
              </c:numCache>
            </c:numRef>
          </c:cat>
          <c:val>
            <c:numRef>
              <c:f>Sheet1!$B$2:$B$4</c:f>
              <c:numCache>
                <c:formatCode>General</c:formatCode>
                <c:ptCount val="3"/>
                <c:pt idx="0">
                  <c:v>544</c:v>
                </c:pt>
                <c:pt idx="1">
                  <c:v>519</c:v>
                </c:pt>
                <c:pt idx="2">
                  <c:v>440</c:v>
                </c:pt>
              </c:numCache>
            </c:numRef>
          </c:val>
        </c:ser>
        <c:ser>
          <c:idx val="1"/>
          <c:order val="1"/>
          <c:tx>
            <c:strRef>
              <c:f>Sheet1!$C$1</c:f>
              <c:strCache>
                <c:ptCount val="1"/>
                <c:pt idx="0">
                  <c:v>Municipalities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pt idx="0">
                  <c:v>2012</c:v>
                </c:pt>
                <c:pt idx="1">
                  <c:v>2013</c:v>
                </c:pt>
                <c:pt idx="2">
                  <c:v>2014</c:v>
                </c:pt>
              </c:numCache>
            </c:numRef>
          </c:cat>
          <c:val>
            <c:numRef>
              <c:f>Sheet1!$C$2:$C$4</c:f>
              <c:numCache>
                <c:formatCode>General</c:formatCode>
                <c:ptCount val="3"/>
                <c:pt idx="0">
                  <c:v>389</c:v>
                </c:pt>
                <c:pt idx="1">
                  <c:v>415</c:v>
                </c:pt>
                <c:pt idx="2">
                  <c:v>446</c:v>
                </c:pt>
              </c:numCache>
            </c:numRef>
          </c:val>
        </c:ser>
        <c:dLbls>
          <c:dLblPos val="ctr"/>
          <c:showLegendKey val="0"/>
          <c:showVal val="1"/>
          <c:showCatName val="0"/>
          <c:showSerName val="0"/>
          <c:showPercent val="0"/>
          <c:showBubbleSize val="0"/>
        </c:dLbls>
        <c:gapWidth val="150"/>
        <c:overlap val="100"/>
        <c:axId val="196011424"/>
        <c:axId val="197556368"/>
      </c:barChart>
      <c:catAx>
        <c:axId val="196011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n-US"/>
          </a:p>
        </c:txPr>
        <c:crossAx val="197556368"/>
        <c:crosses val="autoZero"/>
        <c:auto val="1"/>
        <c:lblAlgn val="ctr"/>
        <c:lblOffset val="100"/>
        <c:noMultiLvlLbl val="0"/>
      </c:catAx>
      <c:valAx>
        <c:axId val="1975563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60114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explosion val="7"/>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in Microsoft PowerPoint]Sheet1'!$F$1:$G$1</c:f>
              <c:strCache>
                <c:ptCount val="2"/>
                <c:pt idx="0">
                  <c:v>Sheriff Response</c:v>
                </c:pt>
                <c:pt idx="1">
                  <c:v>All Other Municipal Response</c:v>
                </c:pt>
              </c:strCache>
            </c:strRef>
          </c:cat>
          <c:val>
            <c:numRef>
              <c:f>'[Chart in Microsoft PowerPoint]Sheet1'!$F$2:$G$2</c:f>
              <c:numCache>
                <c:formatCode>General</c:formatCode>
                <c:ptCount val="2"/>
                <c:pt idx="0">
                  <c:v>1503</c:v>
                </c:pt>
                <c:pt idx="1">
                  <c:v>1250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98543932008502"/>
          <c:y val="0.77810294546515024"/>
          <c:w val="0.22432143898679333"/>
          <c:h val="0.141324973267230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4"/>
              </a:solidFill>
              <a:ln>
                <a:noFill/>
              </a:ln>
              <a:effectLst>
                <a:outerShdw blurRad="254000" sx="102000" sy="102000" algn="ctr" rotWithShape="0">
                  <a:prstClr val="black">
                    <a:alpha val="20000"/>
                  </a:prstClr>
                </a:outerShdw>
              </a:effectLst>
            </c:spPr>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'[Chart in Microsoft PowerPoint]Sheet1'!$A$1:$B$1</c:f>
              <c:strCache>
                <c:ptCount val="2"/>
                <c:pt idx="0">
                  <c:v>11 pm - 7 am</c:v>
                </c:pt>
                <c:pt idx="1">
                  <c:v>7am - 11pm</c:v>
                </c:pt>
              </c:strCache>
            </c:strRef>
          </c:cat>
          <c:val>
            <c:numRef>
              <c:f>'[Chart in Microsoft PowerPoint]Sheet1'!$A$2:$B$2</c:f>
              <c:numCache>
                <c:formatCode>General</c:formatCode>
                <c:ptCount val="2"/>
                <c:pt idx="0">
                  <c:v>622</c:v>
                </c:pt>
                <c:pt idx="1">
                  <c:v>881</c:v>
                </c:pt>
              </c:numCache>
            </c:numRef>
          </c:val>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0.12609</cdr:x>
      <cdr:y>0.02979</cdr:y>
    </cdr:from>
    <cdr:to>
      <cdr:x>0.22308</cdr:x>
      <cdr:y>0.08085</cdr:y>
    </cdr:to>
    <cdr:sp macro="" textlink="">
      <cdr:nvSpPr>
        <cdr:cNvPr id="2" name="TextBox 1"/>
        <cdr:cNvSpPr txBox="1"/>
      </cdr:nvSpPr>
      <cdr:spPr>
        <a:xfrm xmlns:a="http://schemas.openxmlformats.org/drawingml/2006/main">
          <a:off x="1288284" y="130625"/>
          <a:ext cx="990917" cy="223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rPr>
            <a:t>933</a:t>
          </a:r>
          <a:endParaRPr lang="en-US" sz="1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onoise.org/news/1997/sep7.htm#Pennsylvania Man Kills Dirt Biker Over Noise" TargetMode="External"/><Relationship Id="rId2" Type="http://schemas.openxmlformats.org/officeDocument/2006/relationships/hyperlink" Target="http://www.nonoise.org/news/1997/jul27.htm#Indiana Man Enraged at Noisy TeenAgers Charged for Firing a Gun" TargetMode="External"/><Relationship Id="rId1" Type="http://schemas.openxmlformats.org/officeDocument/2006/relationships/slideLayout" Target="../slideLayouts/slideLayout2.xml"/><Relationship Id="rId5" Type="http://schemas.openxmlformats.org/officeDocument/2006/relationships/hyperlink" Target="http://www.nonoise.org/news/1999/dec12.htm#UK Student Stabbed Over Noise Argument" TargetMode="External"/><Relationship Id="rId4" Type="http://schemas.openxmlformats.org/officeDocument/2006/relationships/hyperlink" Target="http://www.nonoise.org/news/1998/mar29.htm#Noisy Neighbors Helped Drive English Man to Suicide Coroner Find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Brunswick county</a:t>
            </a:r>
            <a:br>
              <a:rPr lang="en-US" dirty="0" smtClean="0"/>
            </a:br>
            <a:r>
              <a:rPr lang="en-US" dirty="0" smtClean="0"/>
              <a:t>noise ordinance	</a:t>
            </a:r>
            <a:endParaRPr lang="en-US" dirty="0"/>
          </a:p>
        </p:txBody>
      </p:sp>
      <p:sp>
        <p:nvSpPr>
          <p:cNvPr id="3" name="Subtitle 2"/>
          <p:cNvSpPr>
            <a:spLocks noGrp="1"/>
          </p:cNvSpPr>
          <p:nvPr>
            <p:ph type="subTitle" idx="1"/>
          </p:nvPr>
        </p:nvSpPr>
        <p:spPr/>
        <p:txBody>
          <a:bodyPr/>
          <a:lstStyle/>
          <a:p>
            <a:r>
              <a:rPr lang="en-US" dirty="0" smtClean="0"/>
              <a:t>proposal</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685800"/>
            <a:ext cx="3474720" cy="2203174"/>
          </a:xfrm>
        </p:spPr>
        <p:txBody>
          <a:bodyPr>
            <a:noAutofit/>
          </a:bodyPr>
          <a:lstStyle/>
          <a:p>
            <a:r>
              <a:rPr lang="en-US" sz="4400" dirty="0" smtClean="0"/>
              <a:t>Properties</a:t>
            </a:r>
            <a:br>
              <a:rPr lang="en-US" sz="4400" dirty="0" smtClean="0"/>
            </a:br>
            <a:r>
              <a:rPr lang="en-US" sz="4400" dirty="0" smtClean="0"/>
              <a:t>of</a:t>
            </a:r>
            <a:br>
              <a:rPr lang="en-US" sz="4400" dirty="0" smtClean="0"/>
            </a:br>
            <a:r>
              <a:rPr lang="en-US" sz="4400" dirty="0" smtClean="0"/>
              <a:t>sound	</a:t>
            </a:r>
            <a:endParaRPr lang="en-US" sz="4400" dirty="0"/>
          </a:p>
        </p:txBody>
      </p:sp>
      <p:sp>
        <p:nvSpPr>
          <p:cNvPr id="3" name="Content Placeholder 2"/>
          <p:cNvSpPr>
            <a:spLocks noGrp="1"/>
          </p:cNvSpPr>
          <p:nvPr>
            <p:ph idx="1"/>
          </p:nvPr>
        </p:nvSpPr>
        <p:spPr/>
        <p:txBody>
          <a:bodyPr>
            <a:normAutofit lnSpcReduction="10000"/>
          </a:bodyPr>
          <a:lstStyle/>
          <a:p>
            <a:r>
              <a:rPr lang="en-US" sz="2800" dirty="0" smtClean="0">
                <a:solidFill>
                  <a:schemeClr val="accent1"/>
                </a:solidFill>
              </a:rPr>
              <a:t>Normal conversation, between two people, 1 meter apart is approximately 60 dB </a:t>
            </a:r>
          </a:p>
          <a:p>
            <a:pPr lvl="1"/>
            <a:r>
              <a:rPr lang="en-US" sz="2600" dirty="0" smtClean="0">
                <a:solidFill>
                  <a:schemeClr val="accent1"/>
                </a:solidFill>
              </a:rPr>
              <a:t>(measured at the source)</a:t>
            </a:r>
          </a:p>
          <a:p>
            <a:r>
              <a:rPr lang="en-US" sz="2600" dirty="0" smtClean="0">
                <a:solidFill>
                  <a:schemeClr val="accent1"/>
                </a:solidFill>
              </a:rPr>
              <a:t>Conversation at normal effort becomes difficult when the surrounding noise level rises to 66 dB</a:t>
            </a:r>
          </a:p>
          <a:p>
            <a:r>
              <a:rPr lang="en-US" sz="2600" dirty="0" smtClean="0">
                <a:solidFill>
                  <a:schemeClr val="accent1"/>
                </a:solidFill>
              </a:rPr>
              <a:t>At 2 meters apart, ambient noise at 60 dB is disruptive</a:t>
            </a:r>
          </a:p>
          <a:p>
            <a:r>
              <a:rPr lang="en-US" sz="2600" dirty="0" smtClean="0">
                <a:solidFill>
                  <a:schemeClr val="accent1"/>
                </a:solidFill>
              </a:rPr>
              <a:t>At 3 meters apart, ambient noise at 56 dB is disruptive.</a:t>
            </a:r>
          </a:p>
          <a:p>
            <a:r>
              <a:rPr lang="en-US" sz="2600" b="1" dirty="0" smtClean="0">
                <a:solidFill>
                  <a:schemeClr val="accent1"/>
                </a:solidFill>
              </a:rPr>
              <a:t>EPA Studies have shown that noise in excess of 40 dB can disturb sleep.</a:t>
            </a:r>
          </a:p>
          <a:p>
            <a:endParaRPr lang="en-US" sz="2200" dirty="0" smtClean="0">
              <a:solidFill>
                <a:schemeClr val="accent1"/>
              </a:solidFill>
            </a:endParaRPr>
          </a:p>
        </p:txBody>
      </p:sp>
      <p:sp>
        <p:nvSpPr>
          <p:cNvPr id="4" name="Text Placeholder 3"/>
          <p:cNvSpPr>
            <a:spLocks noGrp="1"/>
          </p:cNvSpPr>
          <p:nvPr>
            <p:ph type="body" sz="half" idx="2"/>
          </p:nvPr>
        </p:nvSpPr>
        <p:spPr>
          <a:xfrm>
            <a:off x="8229600" y="3773556"/>
            <a:ext cx="3474720" cy="1188720"/>
          </a:xfrm>
        </p:spPr>
        <p:txBody>
          <a:bodyPr>
            <a:normAutofit/>
          </a:bodyPr>
          <a:lstStyle/>
          <a:p>
            <a:r>
              <a:rPr lang="en-US" sz="3600" dirty="0" smtClean="0">
                <a:solidFill>
                  <a:schemeClr val="accent1"/>
                </a:solidFill>
              </a:rPr>
              <a:t>KEY POINTS</a:t>
            </a:r>
            <a:endParaRPr lang="en-US" sz="3600" dirty="0">
              <a:solidFill>
                <a:schemeClr val="accent1"/>
              </a:solidFill>
            </a:endParaRPr>
          </a:p>
        </p:txBody>
      </p:sp>
    </p:spTree>
    <p:extLst>
      <p:ext uri="{BB962C8B-B14F-4D97-AF65-F5344CB8AC3E}">
        <p14:creationId xmlns:p14="http://schemas.microsoft.com/office/powerpoint/2010/main" val="128100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TERMS AND DEFINITIONS</a:t>
            </a:r>
          </a:p>
          <a:p>
            <a:r>
              <a:rPr lang="en-US" sz="2800" dirty="0" smtClean="0">
                <a:solidFill>
                  <a:schemeClr val="accent1"/>
                </a:solidFill>
              </a:rPr>
              <a:t>SPECIFIC PROHIBITIONS</a:t>
            </a:r>
          </a:p>
          <a:p>
            <a:r>
              <a:rPr lang="en-US" sz="2800" dirty="0" smtClean="0">
                <a:solidFill>
                  <a:schemeClr val="accent1"/>
                </a:solidFill>
              </a:rPr>
              <a:t>GENERAL PROHIBITIONS</a:t>
            </a:r>
          </a:p>
          <a:p>
            <a:r>
              <a:rPr lang="en-US" sz="2800" dirty="0" smtClean="0">
                <a:solidFill>
                  <a:schemeClr val="accent1"/>
                </a:solidFill>
              </a:rPr>
              <a:t>EXEMPTIONS</a:t>
            </a:r>
          </a:p>
          <a:p>
            <a:r>
              <a:rPr lang="en-US" sz="2800" dirty="0" smtClean="0">
                <a:solidFill>
                  <a:schemeClr val="accent1"/>
                </a:solidFill>
              </a:rPr>
              <a:t>PENALTIES</a:t>
            </a: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solidFill>
                  <a:schemeClr val="accent1"/>
                </a:solidFill>
              </a:rPr>
              <a:t>TERMS AND DEFINITIONS</a:t>
            </a:r>
          </a:p>
          <a:p>
            <a:pPr lvl="1"/>
            <a:r>
              <a:rPr lang="en-US" sz="2400" dirty="0">
                <a:solidFill>
                  <a:schemeClr val="accent1"/>
                </a:solidFill>
              </a:rPr>
              <a:t>“PLAINLY AUDIBLE STANDARD</a:t>
            </a:r>
            <a:r>
              <a:rPr lang="en-US" sz="2400" dirty="0" smtClean="0">
                <a:solidFill>
                  <a:schemeClr val="accent1"/>
                </a:solidFill>
              </a:rPr>
              <a:t>”</a:t>
            </a:r>
          </a:p>
          <a:p>
            <a:pPr lvl="2"/>
            <a:r>
              <a:rPr lang="en-US" sz="2400" i="1" dirty="0" smtClean="0"/>
              <a:t>Plainly </a:t>
            </a:r>
            <a:r>
              <a:rPr lang="en-US" sz="2400" i="1" dirty="0"/>
              <a:t>Audible</a:t>
            </a:r>
            <a:r>
              <a:rPr lang="en-US" sz="2400" dirty="0"/>
              <a:t>. Any sound, other than unamplified human conversation that can be detected by a person using his or her unaided hearing faculties.  For example, if the sound source under investigation is a vehicular or personal sound production device, the detection of the rhythmic bass component of music is sufficient to establish plainly audible sound. It is not necessary to identify the title, specific words, or the artist performing the song.</a:t>
            </a:r>
          </a:p>
          <a:p>
            <a:pPr marL="365760" lvl="1" indent="0">
              <a:buNone/>
            </a:pPr>
            <a:endParaRPr lang="en-US" sz="2400" dirty="0">
              <a:solidFill>
                <a:schemeClr val="accent1"/>
              </a:solidFill>
            </a:endParaRPr>
          </a:p>
          <a:p>
            <a:pPr lvl="1"/>
            <a:r>
              <a:rPr lang="en-US" sz="2400" dirty="0">
                <a:solidFill>
                  <a:schemeClr val="accent1"/>
                </a:solidFill>
              </a:rPr>
              <a:t>MEASUREMENT OF SOUND LEVELS </a:t>
            </a:r>
            <a:endParaRPr lang="en-US" sz="2400" dirty="0" smtClean="0">
              <a:solidFill>
                <a:schemeClr val="accent1"/>
              </a:solidFill>
            </a:endParaRPr>
          </a:p>
          <a:p>
            <a:pPr lvl="2"/>
            <a:r>
              <a:rPr lang="en-US" sz="2200" i="1" dirty="0"/>
              <a:t>A-weighted sound level.</a:t>
            </a:r>
            <a:r>
              <a:rPr lang="en-US" sz="2200" dirty="0"/>
              <a:t> The sound pressure level in decibels as measured on a sound level meter using the A-weighting network. The level so read is designated dB(A). </a:t>
            </a:r>
          </a:p>
          <a:p>
            <a:pPr lvl="1"/>
            <a:endParaRPr lang="en-US" sz="2400" dirty="0">
              <a:solidFill>
                <a:schemeClr val="accent1"/>
              </a:solidFill>
            </a:endParaRPr>
          </a:p>
        </p:txBody>
      </p:sp>
    </p:spTree>
    <p:extLst>
      <p:ext uri="{BB962C8B-B14F-4D97-AF65-F5344CB8AC3E}">
        <p14:creationId xmlns:p14="http://schemas.microsoft.com/office/powerpoint/2010/main" val="24778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Methods	</a:t>
            </a:r>
            <a:endParaRPr lang="en-US" dirty="0"/>
          </a:p>
        </p:txBody>
      </p:sp>
      <p:sp>
        <p:nvSpPr>
          <p:cNvPr id="3" name="Text Placeholder 2"/>
          <p:cNvSpPr>
            <a:spLocks noGrp="1"/>
          </p:cNvSpPr>
          <p:nvPr>
            <p:ph type="body" idx="1"/>
          </p:nvPr>
        </p:nvSpPr>
        <p:spPr/>
        <p:txBody>
          <a:bodyPr/>
          <a:lstStyle/>
          <a:p>
            <a:r>
              <a:rPr lang="en-US" dirty="0" smtClean="0"/>
              <a:t>“Plainly Audible”		</a:t>
            </a:r>
            <a:endParaRPr lang="en-US" dirty="0"/>
          </a:p>
        </p:txBody>
      </p:sp>
      <p:sp>
        <p:nvSpPr>
          <p:cNvPr id="4" name="Content Placeholder 3"/>
          <p:cNvSpPr>
            <a:spLocks noGrp="1"/>
          </p:cNvSpPr>
          <p:nvPr>
            <p:ph sz="half" idx="2"/>
          </p:nvPr>
        </p:nvSpPr>
        <p:spPr>
          <a:xfrm>
            <a:off x="1295400" y="2334316"/>
            <a:ext cx="4727448" cy="3745119"/>
          </a:xfrm>
        </p:spPr>
        <p:txBody>
          <a:bodyPr>
            <a:normAutofit/>
          </a:bodyPr>
          <a:lstStyle/>
          <a:p>
            <a:r>
              <a:rPr lang="en-US" dirty="0" smtClean="0"/>
              <a:t>Used to Enforce “Specific Prohibitions” listed in the Ordinance, without requiring Sound Measurements</a:t>
            </a:r>
          </a:p>
          <a:p>
            <a:r>
              <a:rPr lang="en-US" dirty="0" smtClean="0"/>
              <a:t>An objective standard recognized by Courts across the country</a:t>
            </a:r>
          </a:p>
          <a:p>
            <a:r>
              <a:rPr lang="en-US" dirty="0" smtClean="0"/>
              <a:t>It requires less training for officers</a:t>
            </a:r>
          </a:p>
          <a:p>
            <a:r>
              <a:rPr lang="en-US" dirty="0" smtClean="0"/>
              <a:t>It requires no special equipment</a:t>
            </a:r>
            <a:endParaRPr lang="en-US" dirty="0"/>
          </a:p>
        </p:txBody>
      </p:sp>
      <p:sp>
        <p:nvSpPr>
          <p:cNvPr id="5" name="Text Placeholder 4"/>
          <p:cNvSpPr>
            <a:spLocks noGrp="1"/>
          </p:cNvSpPr>
          <p:nvPr>
            <p:ph type="body" sz="quarter" idx="3"/>
          </p:nvPr>
        </p:nvSpPr>
        <p:spPr/>
        <p:txBody>
          <a:bodyPr/>
          <a:lstStyle/>
          <a:p>
            <a:r>
              <a:rPr lang="en-US" dirty="0" smtClean="0"/>
              <a:t>Measured Sound Pressure Levels</a:t>
            </a:r>
            <a:endParaRPr lang="en-US" dirty="0"/>
          </a:p>
        </p:txBody>
      </p:sp>
      <p:sp>
        <p:nvSpPr>
          <p:cNvPr id="9" name="Content Placeholder 8"/>
          <p:cNvSpPr>
            <a:spLocks noGrp="1"/>
          </p:cNvSpPr>
          <p:nvPr>
            <p:ph sz="quarter" idx="4"/>
          </p:nvPr>
        </p:nvSpPr>
        <p:spPr/>
        <p:txBody>
          <a:bodyPr>
            <a:normAutofit/>
          </a:bodyPr>
          <a:lstStyle/>
          <a:p>
            <a:r>
              <a:rPr lang="en-US" dirty="0" smtClean="0"/>
              <a:t>Allows for enforcement of noise not specifically prohibited</a:t>
            </a:r>
          </a:p>
          <a:p>
            <a:r>
              <a:rPr lang="en-US" dirty="0" smtClean="0"/>
              <a:t>The recommended sound levels are less restrictive than recommended by the World Heath Organization</a:t>
            </a:r>
          </a:p>
          <a:p>
            <a:r>
              <a:rPr lang="en-US" dirty="0" smtClean="0"/>
              <a:t>The recommended sound levels are consistent with EPA guidelines for “Noise Levels Affecting Health and Welfare”</a:t>
            </a:r>
            <a:endParaRPr lang="en-US" dirty="0"/>
          </a:p>
          <a:p>
            <a:pPr marL="45720" indent="0">
              <a:buNone/>
            </a:pPr>
            <a:endParaRPr lang="en-US" dirty="0"/>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solidFill>
                  <a:schemeClr val="accent1"/>
                </a:solidFill>
              </a:rPr>
              <a:t>SPECIFIC PROHIBITIONS</a:t>
            </a:r>
          </a:p>
          <a:p>
            <a:r>
              <a:rPr lang="en-US" dirty="0"/>
              <a:t>The following acts, or the causing or permitting thereof, among others, are declared to be excessive noise and are in violation of this article:</a:t>
            </a:r>
            <a:endParaRPr lang="en-US" sz="1800" dirty="0"/>
          </a:p>
          <a:p>
            <a:pPr lvl="1"/>
            <a:r>
              <a:rPr lang="en-US" i="1" dirty="0"/>
              <a:t>Radios, television sets, musical instruments and similar devices</a:t>
            </a:r>
            <a:r>
              <a:rPr lang="en-US" dirty="0"/>
              <a:t>. Operating, playing or permitting the operation or playing of any radio, television, compact disc player, or other sound reproduction device, or any drum, musical instrument, or similar device between the hours of </a:t>
            </a:r>
            <a:r>
              <a:rPr lang="en-US" b="1" dirty="0"/>
              <a:t>11:00 p.m. and 7:00 a.m</a:t>
            </a:r>
            <a:r>
              <a:rPr lang="en-US" dirty="0"/>
              <a:t>.:</a:t>
            </a:r>
          </a:p>
          <a:p>
            <a:pPr lvl="2"/>
            <a:r>
              <a:rPr lang="en-US" sz="1800" dirty="0"/>
              <a:t>In such a manner as to permit sound to be </a:t>
            </a:r>
            <a:r>
              <a:rPr lang="en-US" sz="1800" b="1" dirty="0"/>
              <a:t>plainly audible </a:t>
            </a:r>
            <a:r>
              <a:rPr lang="en-US" sz="1800" dirty="0"/>
              <a:t>across a residential real property line or through partitions common to two (2) dwelling units within a building; or</a:t>
            </a:r>
          </a:p>
          <a:p>
            <a:pPr lvl="2"/>
            <a:r>
              <a:rPr lang="en-US" sz="1800" dirty="0"/>
              <a:t>When the sound is plainly audible at a distance of fifty (50) feet or more from its source.</a:t>
            </a:r>
          </a:p>
          <a:p>
            <a:pPr lvl="1"/>
            <a:r>
              <a:rPr lang="en-US" i="1" dirty="0"/>
              <a:t>Loudspeakers, public address systems and sound trucks</a:t>
            </a:r>
            <a:r>
              <a:rPr lang="en-US" dirty="0"/>
              <a:t>. Using, operating or permitting the operation of any loudspeaker, public address system, mobile sound vehicle or similar device amplifying sound therefrom for any purpose between the hours of </a:t>
            </a:r>
            <a:r>
              <a:rPr lang="en-US" b="1" dirty="0"/>
              <a:t>11:00 p.m. and 7:00 a.m</a:t>
            </a:r>
            <a:r>
              <a:rPr lang="en-US" dirty="0"/>
              <a:t>. in such a manner as to permit sound to be </a:t>
            </a:r>
            <a:r>
              <a:rPr lang="en-US" b="1" dirty="0"/>
              <a:t>plainly audible </a:t>
            </a:r>
            <a:r>
              <a:rPr lang="en-US" dirty="0"/>
              <a:t>across a residential real property line, or through partitions common to two (2) dwelling units within a building.</a:t>
            </a:r>
          </a:p>
          <a:p>
            <a:pPr lvl="1"/>
            <a:r>
              <a:rPr lang="en-US" i="1" dirty="0"/>
              <a:t>Horns, whistles, etc</a:t>
            </a:r>
            <a:r>
              <a:rPr lang="en-US" dirty="0"/>
              <a:t>. Sounding or permitting the sounding of any horn, whistle or other auditory sounding device on or in any motor vehicle on any public right-of-way or public property, except as a warning of danger.</a:t>
            </a:r>
          </a:p>
          <a:p>
            <a:pPr lvl="1"/>
            <a:r>
              <a:rPr lang="en-US" i="1" dirty="0"/>
              <a:t>Vehicles</a:t>
            </a:r>
            <a:r>
              <a:rPr lang="en-US" dirty="0"/>
              <a:t>. Operation of a motor vehicle or operation of a motorcycle within the county that creates mechanical or exhaust noise that is </a:t>
            </a:r>
            <a:r>
              <a:rPr lang="en-US" b="1" dirty="0"/>
              <a:t>plainly audible </a:t>
            </a:r>
            <a:r>
              <a:rPr lang="en-US" dirty="0"/>
              <a:t>at a distance of two hundred (200) feet or more from the vehicle. Operation of sound amplifying equipment in a motor vehicle at a volume </a:t>
            </a:r>
            <a:r>
              <a:rPr lang="en-US" b="1" dirty="0"/>
              <a:t>plainly audible </a:t>
            </a:r>
            <a:r>
              <a:rPr lang="en-US" dirty="0"/>
              <a:t>at a distance of fifty (50) feet from the vehicle.</a:t>
            </a:r>
          </a:p>
          <a:p>
            <a:pPr marL="365760" lvl="1" indent="0">
              <a:buNone/>
            </a:pPr>
            <a:endParaRPr lang="en-US" sz="2400" dirty="0">
              <a:solidFill>
                <a:schemeClr val="accent1"/>
              </a:solidFill>
            </a:endParaRPr>
          </a:p>
        </p:txBody>
      </p:sp>
    </p:spTree>
    <p:extLst>
      <p:ext uri="{BB962C8B-B14F-4D97-AF65-F5344CB8AC3E}">
        <p14:creationId xmlns:p14="http://schemas.microsoft.com/office/powerpoint/2010/main" val="13249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solidFill>
                  <a:schemeClr val="accent1"/>
                </a:solidFill>
              </a:rPr>
              <a:t>SPECIFIC PROHIBITIONS … continued</a:t>
            </a:r>
          </a:p>
          <a:p>
            <a:pPr lvl="1"/>
            <a:r>
              <a:rPr lang="en-US" i="1" dirty="0"/>
              <a:t>Yelling, shouting, etc</a:t>
            </a:r>
            <a:r>
              <a:rPr lang="en-US" dirty="0"/>
              <a:t>. Yelling, shouting, and other vocal sounds in excess of a normal conversational level, whistling or singing, any of which occurs between the hours of </a:t>
            </a:r>
            <a:r>
              <a:rPr lang="en-US" b="1" dirty="0"/>
              <a:t>11:00 p.m. and 7:00 a.m. </a:t>
            </a:r>
            <a:r>
              <a:rPr lang="en-US" dirty="0"/>
              <a:t>so as to create a plainly audible sound across a residential real property line or on a public right-of-way or public property, or that </a:t>
            </a:r>
            <a:r>
              <a:rPr lang="en-US" i="1" dirty="0"/>
              <a:t>is </a:t>
            </a:r>
            <a:r>
              <a:rPr lang="en-US" b="1" dirty="0"/>
              <a:t>plainly audible</a:t>
            </a:r>
            <a:r>
              <a:rPr lang="en-US" dirty="0"/>
              <a:t> to an occupant of a dwelling unit within a building other than an occupant of the unit from which such sound emanates.</a:t>
            </a:r>
          </a:p>
          <a:p>
            <a:pPr lvl="1"/>
            <a:r>
              <a:rPr lang="en-US" i="1" dirty="0"/>
              <a:t>Schools, public buildings, places of worship, and hospitals</a:t>
            </a:r>
            <a:r>
              <a:rPr lang="en-US" dirty="0"/>
              <a:t>. The creation of any noise on the grounds of any school, court, public building, place of worship, or hospital in a manner that is </a:t>
            </a:r>
            <a:r>
              <a:rPr lang="en-US" b="1" dirty="0"/>
              <a:t>plainly audible </a:t>
            </a:r>
            <a:r>
              <a:rPr lang="en-US" dirty="0"/>
              <a:t>within such school, court, public building, place of worship or hospital and interferes with the operation of the institution.</a:t>
            </a:r>
          </a:p>
          <a:p>
            <a:pPr lvl="1"/>
            <a:r>
              <a:rPr lang="en-US" i="1" dirty="0"/>
              <a:t>Large party nuisance</a:t>
            </a:r>
            <a:r>
              <a:rPr lang="en-US" dirty="0"/>
              <a:t>. Plainly audible sound between the hours of </a:t>
            </a:r>
            <a:r>
              <a:rPr lang="en-US" b="1" dirty="0"/>
              <a:t>11:00 p.m. and 7:00 a.m. </a:t>
            </a:r>
            <a:r>
              <a:rPr lang="en-US" dirty="0"/>
              <a:t>that continues unabated for thirty (30) minutes or more, and emanates from a gathering of ten (10) or more people where the gathering is not completely contained within a  structure, but spills outdoors into balconies, yards, common areas, parking lots, or other outdoor spaces and is plainly audible across a residential property line.</a:t>
            </a:r>
          </a:p>
          <a:p>
            <a:pPr lvl="1"/>
            <a:r>
              <a:rPr lang="en-US" i="1" dirty="0"/>
              <a:t>Domesticated or caged animals</a:t>
            </a:r>
            <a:r>
              <a:rPr lang="en-US" dirty="0"/>
              <a:t>.  Domesticated or caged animals that vocalize a plainly audible sound across a residential property line, which disturbs or interferes with the peace, comfort and repose of any affected person. Prima facie evidence of a violation of this section shall include but not be limited to:</a:t>
            </a:r>
          </a:p>
          <a:p>
            <a:pPr lvl="2"/>
            <a:r>
              <a:rPr lang="en-US" sz="1800" dirty="0"/>
              <a:t>Vocalizing (howling, yelping, barking, squawking, etc.) for five (5) minutes without interruption, defined as an average of four or more vocalizations per minute in that period; or</a:t>
            </a:r>
          </a:p>
          <a:p>
            <a:pPr lvl="2"/>
            <a:r>
              <a:rPr lang="en-US" sz="1800" dirty="0"/>
              <a:t>Vocalizing for twenty (20) minutes intermittently, defined as an average of two vocalizations or more per minute in that period</a:t>
            </a:r>
            <a:r>
              <a:rPr lang="en-US" sz="1800" dirty="0" smtClean="0"/>
              <a:t>.</a:t>
            </a:r>
            <a:endParaRPr lang="en-US" sz="1800" dirty="0"/>
          </a:p>
        </p:txBody>
      </p:sp>
    </p:spTree>
    <p:extLst>
      <p:ext uri="{BB962C8B-B14F-4D97-AF65-F5344CB8AC3E}">
        <p14:creationId xmlns:p14="http://schemas.microsoft.com/office/powerpoint/2010/main" val="309237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chemeClr val="accent1"/>
                </a:solidFill>
              </a:rPr>
              <a:t>GENERAL PROHIBITIONS </a:t>
            </a:r>
          </a:p>
          <a:p>
            <a:r>
              <a:rPr lang="en-US" dirty="0"/>
              <a:t>In addition to, and not in limitation of the specific prohibitions of Sec. 1-9-563, no person shall operate or permit to be operated any noise source which generates a sound pressure level exceeding the limits set forth in the following tables when measured at or outside the property boundary of the noise source or at any point within any other property affected by the noise. When a </a:t>
            </a:r>
            <a:r>
              <a:rPr lang="en-US" dirty="0" smtClean="0"/>
              <a:t>noise source </a:t>
            </a:r>
            <a:r>
              <a:rPr lang="en-US" dirty="0"/>
              <a:t>can be identified and its noise measured in more than one (1) district classification, the limits of the most restrictive classification shall apply. </a:t>
            </a:r>
            <a:endParaRPr lang="en-US" dirty="0" smtClean="0"/>
          </a:p>
          <a:p>
            <a:r>
              <a:rPr lang="en-US" dirty="0"/>
              <a:t>(b)	Sound level limits are deemed to be in violation where the limit set forth in tables below is exceeded during any three or more sampling intervals, the duration of which shall be no less than 30 seconds each.  Where the sound under investigation ceases prior to 90 seconds from initiating the sound level testing, the requirement for a minimum of three sampling intervals is waived.</a:t>
            </a:r>
          </a:p>
          <a:p>
            <a:endParaRPr lang="en-US" dirty="0"/>
          </a:p>
        </p:txBody>
      </p:sp>
    </p:spTree>
    <p:extLst>
      <p:ext uri="{BB962C8B-B14F-4D97-AF65-F5344CB8AC3E}">
        <p14:creationId xmlns:p14="http://schemas.microsoft.com/office/powerpoint/2010/main" val="29351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803988"/>
          </a:xfrm>
        </p:spPr>
        <p:txBody>
          <a:bodyPr/>
          <a:lstStyle/>
          <a:p>
            <a:r>
              <a:rPr lang="en-US" dirty="0" smtClean="0"/>
              <a:t>The PROPOSED NOISE ORDINANCE	</a:t>
            </a:r>
            <a:endParaRPr lang="en-US" dirty="0"/>
          </a:p>
        </p:txBody>
      </p:sp>
      <p:sp>
        <p:nvSpPr>
          <p:cNvPr id="3" name="Content Placeholder 2"/>
          <p:cNvSpPr>
            <a:spLocks noGrp="1"/>
          </p:cNvSpPr>
          <p:nvPr>
            <p:ph idx="1"/>
          </p:nvPr>
        </p:nvSpPr>
        <p:spPr>
          <a:xfrm>
            <a:off x="1295400" y="1315616"/>
            <a:ext cx="9601200" cy="4627984"/>
          </a:xfrm>
        </p:spPr>
        <p:txBody>
          <a:bodyPr>
            <a:normAutofit/>
          </a:bodyPr>
          <a:lstStyle/>
          <a:p>
            <a:r>
              <a:rPr lang="en-US" sz="2800" dirty="0" smtClean="0">
                <a:solidFill>
                  <a:schemeClr val="accent1"/>
                </a:solidFill>
              </a:rPr>
              <a:t>GENERAL PROHIBITIONS </a:t>
            </a:r>
          </a:p>
          <a:p>
            <a:pPr lvl="1"/>
            <a:r>
              <a:rPr lang="en-US" dirty="0" smtClean="0">
                <a:solidFill>
                  <a:schemeClr val="accent1"/>
                </a:solidFill>
              </a:rPr>
              <a:t>Table 1 – Outdoors</a:t>
            </a:r>
          </a:p>
          <a:p>
            <a:pPr lvl="1"/>
            <a:endParaRPr lang="en-US" dirty="0" smtClean="0">
              <a:solidFill>
                <a:schemeClr val="accent1"/>
              </a:solidFill>
            </a:endParaRPr>
          </a:p>
          <a:p>
            <a:pPr lvl="1"/>
            <a:endParaRPr lang="en-US" sz="2600" dirty="0">
              <a:solidFill>
                <a:schemeClr val="accent1"/>
              </a:solidFill>
            </a:endParaRPr>
          </a:p>
          <a:p>
            <a:pPr lvl="1"/>
            <a:endParaRPr lang="en-US" sz="2600" dirty="0" smtClean="0">
              <a:solidFill>
                <a:schemeClr val="accent1"/>
              </a:solidFill>
            </a:endParaRPr>
          </a:p>
          <a:p>
            <a:pPr lvl="1"/>
            <a:endParaRPr lang="en-US" dirty="0" smtClean="0">
              <a:solidFill>
                <a:schemeClr val="accent1"/>
              </a:solidFill>
            </a:endParaRPr>
          </a:p>
          <a:p>
            <a:pPr lvl="1"/>
            <a:r>
              <a:rPr lang="en-US" dirty="0" smtClean="0">
                <a:solidFill>
                  <a:schemeClr val="accent1"/>
                </a:solidFill>
              </a:rPr>
              <a:t>Table 2 – Indoors</a:t>
            </a:r>
          </a:p>
          <a:p>
            <a:pPr marL="365760" lvl="1" indent="0">
              <a:buNone/>
            </a:pPr>
            <a:endParaRPr lang="en-US" sz="2600" dirty="0" smtClean="0">
              <a:solidFill>
                <a:schemeClr val="accent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59804161"/>
              </p:ext>
            </p:extLst>
          </p:nvPr>
        </p:nvGraphicFramePr>
        <p:xfrm>
          <a:off x="1295400" y="2123440"/>
          <a:ext cx="9601201" cy="1480185"/>
        </p:xfrm>
        <a:graphic>
          <a:graphicData uri="http://schemas.openxmlformats.org/drawingml/2006/table">
            <a:tbl>
              <a:tblPr firstRow="1" firstCol="1" bandRow="1">
                <a:tableStyleId>{9DCAF9ED-07DC-4A11-8D7F-57B35C25682E}</a:tableStyleId>
              </a:tblPr>
              <a:tblGrid>
                <a:gridCol w="3583168"/>
                <a:gridCol w="1140623"/>
                <a:gridCol w="1294242"/>
                <a:gridCol w="3583168"/>
              </a:tblGrid>
              <a:tr h="669036">
                <a:tc>
                  <a:txBody>
                    <a:bodyPr/>
                    <a:lstStyle/>
                    <a:p>
                      <a:pPr marL="0" marR="0" algn="ctr">
                        <a:lnSpc>
                          <a:spcPct val="115000"/>
                        </a:lnSpc>
                        <a:spcBef>
                          <a:spcPts val="0"/>
                        </a:spcBef>
                        <a:spcAft>
                          <a:spcPts val="0"/>
                        </a:spcAft>
                      </a:pPr>
                      <a:r>
                        <a:rPr lang="en-US" sz="1200" dirty="0">
                          <a:effectLst/>
                        </a:rPr>
                        <a:t>Receiving Property (Affected Person)</a:t>
                      </a:r>
                      <a:endParaRPr lang="en-US" sz="1100" dirty="0">
                        <a:effectLst/>
                      </a:endParaRPr>
                    </a:p>
                    <a:p>
                      <a:pPr marL="0" marR="0" algn="ctr">
                        <a:lnSpc>
                          <a:spcPct val="115000"/>
                        </a:lnSpc>
                        <a:spcBef>
                          <a:spcPts val="0"/>
                        </a:spcBef>
                        <a:spcAft>
                          <a:spcPts val="0"/>
                        </a:spcAft>
                      </a:pPr>
                      <a:r>
                        <a:rPr lang="en-US" sz="12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gridSpan="2">
                  <a:txBody>
                    <a:bodyPr/>
                    <a:lstStyle/>
                    <a:p>
                      <a:pPr marL="0" marR="0" algn="ctr">
                        <a:lnSpc>
                          <a:spcPct val="115000"/>
                        </a:lnSpc>
                        <a:spcBef>
                          <a:spcPts val="0"/>
                        </a:spcBef>
                        <a:spcAft>
                          <a:spcPts val="0"/>
                        </a:spcAft>
                      </a:pPr>
                      <a:r>
                        <a:rPr lang="en-US" sz="1200" dirty="0">
                          <a:effectLst/>
                        </a:rPr>
                        <a:t>Residential Property or</a:t>
                      </a:r>
                      <a:endParaRPr lang="en-US" sz="1100" dirty="0">
                        <a:effectLst/>
                      </a:endParaRPr>
                    </a:p>
                    <a:p>
                      <a:pPr marL="0" marR="0" algn="ctr">
                        <a:lnSpc>
                          <a:spcPct val="115000"/>
                        </a:lnSpc>
                        <a:spcBef>
                          <a:spcPts val="0"/>
                        </a:spcBef>
                        <a:spcAft>
                          <a:spcPts val="0"/>
                        </a:spcAft>
                      </a:pPr>
                      <a:r>
                        <a:rPr lang="en-US" sz="1200" dirty="0">
                          <a:effectLst/>
                        </a:rPr>
                        <a:t>residential portion of</a:t>
                      </a:r>
                      <a:endParaRPr lang="en-US" sz="1100" dirty="0">
                        <a:effectLst/>
                      </a:endParaRPr>
                    </a:p>
                    <a:p>
                      <a:pPr marL="0" marR="0" algn="ctr">
                        <a:lnSpc>
                          <a:spcPct val="115000"/>
                        </a:lnSpc>
                        <a:spcBef>
                          <a:spcPts val="0"/>
                        </a:spcBef>
                        <a:spcAft>
                          <a:spcPts val="0"/>
                        </a:spcAft>
                      </a:pPr>
                      <a:r>
                        <a:rPr lang="en-US" sz="1200" dirty="0">
                          <a:effectLst/>
                        </a:rPr>
                        <a:t>a multi-use property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Non-residential facility</a:t>
                      </a:r>
                      <a:endParaRPr lang="en-US" sz="1100">
                        <a:effectLst/>
                      </a:endParaRPr>
                    </a:p>
                    <a:p>
                      <a:pPr marL="0" marR="0" algn="ctr">
                        <a:lnSpc>
                          <a:spcPct val="115000"/>
                        </a:lnSpc>
                        <a:spcBef>
                          <a:spcPts val="0"/>
                        </a:spcBef>
                        <a:spcAft>
                          <a:spcPts val="0"/>
                        </a:spcAft>
                      </a:pPr>
                      <a:r>
                        <a:rPr lang="en-US" sz="1200">
                          <a:effectLst/>
                        </a:rPr>
                        <a:t>including non-residential</a:t>
                      </a:r>
                      <a:endParaRPr lang="en-US" sz="1100">
                        <a:effectLst/>
                      </a:endParaRPr>
                    </a:p>
                    <a:p>
                      <a:pPr marL="0" marR="0" algn="ctr">
                        <a:lnSpc>
                          <a:spcPct val="115000"/>
                        </a:lnSpc>
                        <a:spcBef>
                          <a:spcPts val="0"/>
                        </a:spcBef>
                        <a:spcAft>
                          <a:spcPts val="0"/>
                        </a:spcAft>
                      </a:pPr>
                      <a:r>
                        <a:rPr lang="en-US" sz="1200">
                          <a:effectLst/>
                        </a:rPr>
                        <a:t>portion of multi-use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52425">
                <a:tc>
                  <a:txBody>
                    <a:bodyPr/>
                    <a:lstStyle/>
                    <a:p>
                      <a:pPr marL="0" marR="0" algn="ctr">
                        <a:lnSpc>
                          <a:spcPct val="115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7 a.m.—11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11 p.m.— 7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24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458724">
                <a:tc>
                  <a:txBody>
                    <a:bodyPr/>
                    <a:lstStyle/>
                    <a:p>
                      <a:pPr marL="0" marR="0" algn="ctr">
                        <a:lnSpc>
                          <a:spcPct val="115000"/>
                        </a:lnSpc>
                        <a:spcBef>
                          <a:spcPts val="0"/>
                        </a:spcBef>
                        <a:spcAft>
                          <a:spcPts val="0"/>
                        </a:spcAft>
                      </a:pPr>
                      <a:r>
                        <a:rPr lang="en-US" sz="1200" dirty="0">
                          <a:effectLst/>
                        </a:rPr>
                        <a:t>Maximum A-Weighted</a:t>
                      </a:r>
                      <a:endParaRPr lang="en-US" sz="1100" dirty="0">
                        <a:effectLst/>
                      </a:endParaRPr>
                    </a:p>
                    <a:p>
                      <a:pPr marL="0" marR="0" algn="ctr">
                        <a:lnSpc>
                          <a:spcPct val="115000"/>
                        </a:lnSpc>
                        <a:spcBef>
                          <a:spcPts val="0"/>
                        </a:spcBef>
                        <a:spcAft>
                          <a:spcPts val="0"/>
                        </a:spcAft>
                      </a:pPr>
                      <a:r>
                        <a:rPr lang="en-US" sz="1200" dirty="0">
                          <a:effectLst/>
                        </a:rPr>
                        <a:t>Sound Level Standard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dirty="0">
                          <a:effectLst/>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33556637"/>
              </p:ext>
            </p:extLst>
          </p:nvPr>
        </p:nvGraphicFramePr>
        <p:xfrm>
          <a:off x="1295399" y="4228458"/>
          <a:ext cx="9601201" cy="1480185"/>
        </p:xfrm>
        <a:graphic>
          <a:graphicData uri="http://schemas.openxmlformats.org/drawingml/2006/table">
            <a:tbl>
              <a:tblPr firstRow="1" firstCol="1" bandRow="1">
                <a:tableStyleId>{9DCAF9ED-07DC-4A11-8D7F-57B35C25682E}</a:tableStyleId>
              </a:tblPr>
              <a:tblGrid>
                <a:gridCol w="3583168"/>
                <a:gridCol w="1140623"/>
                <a:gridCol w="1294242"/>
                <a:gridCol w="3583168"/>
              </a:tblGrid>
              <a:tr h="669036">
                <a:tc>
                  <a:txBody>
                    <a:bodyPr/>
                    <a:lstStyle/>
                    <a:p>
                      <a:pPr marL="0" marR="0" algn="ctr">
                        <a:lnSpc>
                          <a:spcPct val="115000"/>
                        </a:lnSpc>
                        <a:spcBef>
                          <a:spcPts val="0"/>
                        </a:spcBef>
                        <a:spcAft>
                          <a:spcPts val="0"/>
                        </a:spcAft>
                      </a:pPr>
                      <a:r>
                        <a:rPr lang="en-US" sz="1200" dirty="0">
                          <a:effectLst/>
                        </a:rPr>
                        <a:t>Receiving Property (Affected Person)</a:t>
                      </a:r>
                      <a:endParaRPr lang="en-US" sz="1100" dirty="0">
                        <a:effectLst/>
                      </a:endParaRPr>
                    </a:p>
                    <a:p>
                      <a:pPr marL="0" marR="0" algn="ctr">
                        <a:lnSpc>
                          <a:spcPct val="115000"/>
                        </a:lnSpc>
                        <a:spcBef>
                          <a:spcPts val="0"/>
                        </a:spcBef>
                        <a:spcAft>
                          <a:spcPts val="0"/>
                        </a:spcAft>
                      </a:pPr>
                      <a:r>
                        <a:rPr lang="en-US" sz="12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gridSpan="2">
                  <a:txBody>
                    <a:bodyPr/>
                    <a:lstStyle/>
                    <a:p>
                      <a:pPr marL="0" marR="0" algn="ctr">
                        <a:lnSpc>
                          <a:spcPct val="115000"/>
                        </a:lnSpc>
                        <a:spcBef>
                          <a:spcPts val="0"/>
                        </a:spcBef>
                        <a:spcAft>
                          <a:spcPts val="0"/>
                        </a:spcAft>
                      </a:pPr>
                      <a:r>
                        <a:rPr lang="en-US" sz="1200">
                          <a:effectLst/>
                        </a:rPr>
                        <a:t>Residential Property or</a:t>
                      </a:r>
                      <a:endParaRPr lang="en-US" sz="1100">
                        <a:effectLst/>
                      </a:endParaRPr>
                    </a:p>
                    <a:p>
                      <a:pPr marL="0" marR="0" algn="ctr">
                        <a:lnSpc>
                          <a:spcPct val="115000"/>
                        </a:lnSpc>
                        <a:spcBef>
                          <a:spcPts val="0"/>
                        </a:spcBef>
                        <a:spcAft>
                          <a:spcPts val="0"/>
                        </a:spcAft>
                      </a:pPr>
                      <a:r>
                        <a:rPr lang="en-US" sz="1200">
                          <a:effectLst/>
                        </a:rPr>
                        <a:t>residential portion of</a:t>
                      </a:r>
                      <a:endParaRPr lang="en-US" sz="1100">
                        <a:effectLst/>
                      </a:endParaRPr>
                    </a:p>
                    <a:p>
                      <a:pPr marL="0" marR="0" algn="ctr">
                        <a:lnSpc>
                          <a:spcPct val="115000"/>
                        </a:lnSpc>
                        <a:spcBef>
                          <a:spcPts val="0"/>
                        </a:spcBef>
                        <a:spcAft>
                          <a:spcPts val="0"/>
                        </a:spcAft>
                      </a:pPr>
                      <a:r>
                        <a:rPr lang="en-US" sz="1200">
                          <a:effectLst/>
                        </a:rPr>
                        <a:t>a multi-use property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Non-residential facility</a:t>
                      </a:r>
                      <a:endParaRPr lang="en-US" sz="1100">
                        <a:effectLst/>
                      </a:endParaRPr>
                    </a:p>
                    <a:p>
                      <a:pPr marL="0" marR="0" algn="ctr">
                        <a:lnSpc>
                          <a:spcPct val="115000"/>
                        </a:lnSpc>
                        <a:spcBef>
                          <a:spcPts val="0"/>
                        </a:spcBef>
                        <a:spcAft>
                          <a:spcPts val="0"/>
                        </a:spcAft>
                      </a:pPr>
                      <a:r>
                        <a:rPr lang="en-US" sz="1200">
                          <a:effectLst/>
                        </a:rPr>
                        <a:t>including non-residential</a:t>
                      </a:r>
                      <a:endParaRPr lang="en-US" sz="1100">
                        <a:effectLst/>
                      </a:endParaRPr>
                    </a:p>
                    <a:p>
                      <a:pPr marL="0" marR="0" algn="ctr">
                        <a:lnSpc>
                          <a:spcPct val="115000"/>
                        </a:lnSpc>
                        <a:spcBef>
                          <a:spcPts val="0"/>
                        </a:spcBef>
                        <a:spcAft>
                          <a:spcPts val="0"/>
                        </a:spcAft>
                      </a:pPr>
                      <a:r>
                        <a:rPr lang="en-US" sz="1200">
                          <a:effectLst/>
                        </a:rPr>
                        <a:t>portion of multi-use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52425">
                <a:tc>
                  <a:txBody>
                    <a:bodyPr/>
                    <a:lstStyle/>
                    <a:p>
                      <a:pPr marL="0" marR="0" algn="ctr">
                        <a:lnSpc>
                          <a:spcPct val="115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7 a.m.—11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11 p.m.— 7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24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458724">
                <a:tc>
                  <a:txBody>
                    <a:bodyPr/>
                    <a:lstStyle/>
                    <a:p>
                      <a:pPr marL="0" marR="0" algn="ctr">
                        <a:lnSpc>
                          <a:spcPct val="115000"/>
                        </a:lnSpc>
                        <a:spcBef>
                          <a:spcPts val="0"/>
                        </a:spcBef>
                        <a:spcAft>
                          <a:spcPts val="0"/>
                        </a:spcAft>
                      </a:pPr>
                      <a:r>
                        <a:rPr lang="en-US" sz="1200">
                          <a:effectLst/>
                        </a:rPr>
                        <a:t>Maximum A-Weighted</a:t>
                      </a:r>
                      <a:endParaRPr lang="en-US" sz="1100">
                        <a:effectLst/>
                      </a:endParaRPr>
                    </a:p>
                    <a:p>
                      <a:pPr marL="0" marR="0" algn="ctr">
                        <a:lnSpc>
                          <a:spcPct val="115000"/>
                        </a:lnSpc>
                        <a:spcBef>
                          <a:spcPts val="0"/>
                        </a:spcBef>
                        <a:spcAft>
                          <a:spcPts val="0"/>
                        </a:spcAft>
                      </a:pPr>
                      <a:r>
                        <a:rPr lang="en-US" sz="1200">
                          <a:effectLst/>
                        </a:rPr>
                        <a:t>Sound Level Standard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15000"/>
                        </a:lnSpc>
                        <a:spcBef>
                          <a:spcPts val="0"/>
                        </a:spcBef>
                        <a:spcAft>
                          <a:spcPts val="0"/>
                        </a:spcAft>
                      </a:pPr>
                      <a:r>
                        <a:rPr lang="en-US" sz="1200" dirty="0">
                          <a:effectLst/>
                        </a:rPr>
                        <a:t>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bl>
          </a:graphicData>
        </a:graphic>
      </p:graphicFrame>
      <p:sp>
        <p:nvSpPr>
          <p:cNvPr id="10" name="Rectangle 3"/>
          <p:cNvSpPr>
            <a:spLocks noChangeArrowheads="1"/>
          </p:cNvSpPr>
          <p:nvPr/>
        </p:nvSpPr>
        <p:spPr bwMode="auto">
          <a:xfrm>
            <a:off x="1295400" y="3146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4408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solidFill>
                  <a:schemeClr val="accent1"/>
                </a:solidFill>
              </a:rPr>
              <a:t>EXEMPTIONS</a:t>
            </a:r>
          </a:p>
          <a:p>
            <a:pPr marL="365760" lvl="1" indent="0">
              <a:buNone/>
            </a:pPr>
            <a:r>
              <a:rPr lang="en-US" dirty="0" smtClean="0"/>
              <a:t>The </a:t>
            </a:r>
            <a:r>
              <a:rPr lang="en-US" dirty="0"/>
              <a:t>following are exempt from the provisions of</a:t>
            </a:r>
            <a:r>
              <a:rPr lang="en-US" u="sng" dirty="0"/>
              <a:t> section 1-9-563 and 1-9-564</a:t>
            </a:r>
            <a:r>
              <a:rPr lang="en-US" dirty="0"/>
              <a:t>: </a:t>
            </a:r>
            <a:endParaRPr lang="en-US" sz="1600" dirty="0"/>
          </a:p>
          <a:p>
            <a:pPr lvl="1"/>
            <a:r>
              <a:rPr lang="en-US" dirty="0"/>
              <a:t>(1)	Non-amplified crowd noises resulting from the activities, such as those planned by student, governmental or community groups;</a:t>
            </a:r>
            <a:endParaRPr lang="en-US" sz="1600" dirty="0"/>
          </a:p>
          <a:p>
            <a:pPr lvl="1"/>
            <a:r>
              <a:rPr lang="en-US" dirty="0"/>
              <a:t>(2)	Noises emanating from organized school athletic events.</a:t>
            </a:r>
            <a:endParaRPr lang="en-US" sz="1600" dirty="0"/>
          </a:p>
          <a:p>
            <a:pPr lvl="1"/>
            <a:r>
              <a:rPr lang="en-US" dirty="0"/>
              <a:t>(3)	Agricultural and farming operations when the equipment is operated with all the manufacturers' standard mufflers and noise reducing equipment in use and proper operating condition; </a:t>
            </a:r>
            <a:endParaRPr lang="en-US" sz="1600" dirty="0"/>
          </a:p>
          <a:p>
            <a:pPr lvl="1"/>
            <a:r>
              <a:rPr lang="en-US" dirty="0"/>
              <a:t>(4)	Construction or demolition operations conducted pursuant to a valid building permit or construction or demolition operations by an agency of government or their contractors.</a:t>
            </a:r>
            <a:endParaRPr lang="en-US" sz="1600" dirty="0"/>
          </a:p>
          <a:p>
            <a:pPr lvl="1"/>
            <a:r>
              <a:rPr lang="en-US" dirty="0"/>
              <a:t>(5)	Noises made by dogs while they are being lawfully used for hunting or taking wildlife, and noise made by dogs during the course of training by hunters, pursuant to N.C.G.S. Chapter 113.</a:t>
            </a:r>
            <a:endParaRPr lang="en-US" sz="1600" dirty="0"/>
          </a:p>
          <a:p>
            <a:pPr lvl="1"/>
            <a:r>
              <a:rPr lang="en-US" dirty="0"/>
              <a:t>(6)	Noises emanating from or resulting from the normal operation of any facility that is properly licensed by the North Carolina Department of Agriculture, Veterinary Division, as a boarding kennel, pet shop or dealer, in accordance with the North Carolina Animal Welfare Act (N.C.G.S. Chapter 19A-20 et seq.), as may be amended, or from any animal shelter that is operated by Brunswick County</a:t>
            </a:r>
            <a:r>
              <a:rPr lang="en-US" dirty="0" smtClean="0"/>
              <a:t>.</a:t>
            </a:r>
            <a:endParaRPr lang="en-US" sz="1600" dirty="0"/>
          </a:p>
        </p:txBody>
      </p:sp>
    </p:spTree>
    <p:extLst>
      <p:ext uri="{BB962C8B-B14F-4D97-AF65-F5344CB8AC3E}">
        <p14:creationId xmlns:p14="http://schemas.microsoft.com/office/powerpoint/2010/main" val="24228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solidFill>
                  <a:schemeClr val="accent1"/>
                </a:solidFill>
              </a:rPr>
              <a:t>EXEMPTIONS … continued</a:t>
            </a:r>
          </a:p>
          <a:p>
            <a:pPr marL="365760" lvl="1" indent="0">
              <a:buNone/>
            </a:pPr>
            <a:r>
              <a:rPr lang="en-US" dirty="0" smtClean="0"/>
              <a:t>The </a:t>
            </a:r>
            <a:r>
              <a:rPr lang="en-US" dirty="0"/>
              <a:t>following are exempt from the provisions of</a:t>
            </a:r>
            <a:r>
              <a:rPr lang="en-US" u="sng" dirty="0"/>
              <a:t> section 1-9-563 and 1-9-564</a:t>
            </a:r>
            <a:r>
              <a:rPr lang="en-US" dirty="0"/>
              <a:t>: </a:t>
            </a:r>
            <a:endParaRPr lang="en-US" sz="1600" dirty="0"/>
          </a:p>
          <a:p>
            <a:pPr lvl="1"/>
            <a:r>
              <a:rPr lang="en-US" dirty="0"/>
              <a:t>(7)	Noises of safety signals, warning devices, emergency pressure relief valves and bells and chimes of churches;</a:t>
            </a:r>
            <a:endParaRPr lang="en-US" sz="1600" dirty="0"/>
          </a:p>
          <a:p>
            <a:pPr lvl="1"/>
            <a:r>
              <a:rPr lang="en-US" dirty="0"/>
              <a:t>(8)	Noises resulting from any authorized emergency or law enforcement vehicle when responding to a call or acting in time of emergency;</a:t>
            </a:r>
            <a:endParaRPr lang="en-US" sz="1600" dirty="0"/>
          </a:p>
          <a:p>
            <a:pPr lvl="1"/>
            <a:r>
              <a:rPr lang="en-US" dirty="0"/>
              <a:t>(9)	Any other noise resulting from activities of a temporary duration otherwise permitted by law;</a:t>
            </a:r>
            <a:endParaRPr lang="en-US" sz="1600" dirty="0"/>
          </a:p>
          <a:p>
            <a:pPr lvl="1"/>
            <a:r>
              <a:rPr lang="en-US" dirty="0"/>
              <a:t>(</a:t>
            </a:r>
            <a:r>
              <a:rPr lang="en-US" dirty="0" smtClean="0"/>
              <a:t>10) Noises </a:t>
            </a:r>
            <a:r>
              <a:rPr lang="en-US" dirty="0"/>
              <a:t>associated with any event held in recognition of a community celebration of national, state or county events or public festivals.</a:t>
            </a:r>
            <a:endParaRPr lang="en-US" sz="1600" dirty="0"/>
          </a:p>
          <a:p>
            <a:pPr lvl="1"/>
            <a:r>
              <a:rPr lang="en-US" dirty="0"/>
              <a:t>(</a:t>
            </a:r>
            <a:r>
              <a:rPr lang="en-US" dirty="0" smtClean="0"/>
              <a:t>11) All </a:t>
            </a:r>
            <a:r>
              <a:rPr lang="en-US" dirty="0"/>
              <a:t>noises coming from the normal operations of aircraft (not including scale model aircraft) and all noises emanating from any airport within the county.</a:t>
            </a:r>
            <a:endParaRPr lang="en-US" sz="1600" dirty="0"/>
          </a:p>
          <a:p>
            <a:pPr lvl="1"/>
            <a:r>
              <a:rPr lang="en-US" dirty="0"/>
              <a:t>(</a:t>
            </a:r>
            <a:r>
              <a:rPr lang="en-US" dirty="0" smtClean="0"/>
              <a:t>12) All </a:t>
            </a:r>
            <a:r>
              <a:rPr lang="en-US" dirty="0"/>
              <a:t>noises coming from the normal operations of railroads and locomotives (not including scale model railroads). </a:t>
            </a:r>
            <a:endParaRPr lang="en-US" sz="1600" dirty="0"/>
          </a:p>
          <a:p>
            <a:pPr lvl="1"/>
            <a:r>
              <a:rPr lang="en-US" dirty="0"/>
              <a:t>(</a:t>
            </a:r>
            <a:r>
              <a:rPr lang="en-US" dirty="0" smtClean="0"/>
              <a:t>13) Household </a:t>
            </a:r>
            <a:r>
              <a:rPr lang="en-US" dirty="0"/>
              <a:t>tools and lawnmowers and other  lawn care equipment with manufacturer's recommended mufflers installed, between 7:00 a.m. and 7:00 p.m. or sunset, whichever occurs later.. </a:t>
            </a:r>
            <a:endParaRPr lang="en-US" sz="1600" dirty="0"/>
          </a:p>
        </p:txBody>
      </p:sp>
    </p:spTree>
    <p:extLst>
      <p:ext uri="{BB962C8B-B14F-4D97-AF65-F5344CB8AC3E}">
        <p14:creationId xmlns:p14="http://schemas.microsoft.com/office/powerpoint/2010/main" val="29994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 noise ordinance?	</a:t>
            </a:r>
            <a:endParaRPr lang="en-US" dirty="0"/>
          </a:p>
        </p:txBody>
      </p:sp>
      <p:sp>
        <p:nvSpPr>
          <p:cNvPr id="3" name="Content Placeholder 2"/>
          <p:cNvSpPr>
            <a:spLocks noGrp="1"/>
          </p:cNvSpPr>
          <p:nvPr>
            <p:ph idx="1"/>
          </p:nvPr>
        </p:nvSpPr>
        <p:spPr/>
        <p:txBody>
          <a:bodyPr/>
          <a:lstStyle/>
          <a:p>
            <a:endParaRPr lang="en-US" dirty="0" smtClean="0"/>
          </a:p>
          <a:p>
            <a:endParaRPr lang="en-US" u="sng" cap="small" dirty="0" smtClean="0">
              <a:hlinkClick r:id="rId2"/>
            </a:endParaRPr>
          </a:p>
          <a:p>
            <a:endParaRPr lang="en-US" u="sng" cap="small" dirty="0">
              <a:hlinkClick r:id="rId2"/>
            </a:endParaRPr>
          </a:p>
          <a:p>
            <a:r>
              <a:rPr lang="en-US" u="sng" cap="small" dirty="0" smtClean="0">
                <a:hlinkClick r:id="rId2"/>
              </a:rPr>
              <a:t>Indiana </a:t>
            </a:r>
            <a:r>
              <a:rPr lang="en-US" u="sng" cap="small" dirty="0">
                <a:hlinkClick r:id="rId2"/>
              </a:rPr>
              <a:t>Man Enraged at Noisy Teen-Agers Charged for Firing a </a:t>
            </a:r>
            <a:r>
              <a:rPr lang="en-US" u="sng" cap="small" dirty="0" smtClean="0">
                <a:hlinkClick r:id="rId2"/>
              </a:rPr>
              <a:t>Gun</a:t>
            </a:r>
            <a:endParaRPr lang="en-US" u="sng" cap="small" dirty="0" smtClean="0"/>
          </a:p>
          <a:p>
            <a:r>
              <a:rPr lang="en-US" u="sng" cap="small" dirty="0" smtClean="0">
                <a:hlinkClick r:id="rId3"/>
              </a:rPr>
              <a:t>Pennsylvania </a:t>
            </a:r>
            <a:r>
              <a:rPr lang="en-US" u="sng" cap="small" dirty="0">
                <a:hlinkClick r:id="rId3"/>
              </a:rPr>
              <a:t>Man Kills Dirt Biker Over Noise</a:t>
            </a:r>
            <a:endParaRPr lang="en-US" u="sng" cap="small" dirty="0"/>
          </a:p>
          <a:p>
            <a:r>
              <a:rPr lang="en-US" u="sng" cap="small" dirty="0">
                <a:hlinkClick r:id="rId4"/>
              </a:rPr>
              <a:t>Noisy Neighbors Helped Drive </a:t>
            </a:r>
            <a:r>
              <a:rPr lang="en-US" u="sng" cap="small" dirty="0" smtClean="0">
                <a:hlinkClick r:id="rId4"/>
              </a:rPr>
              <a:t>Man </a:t>
            </a:r>
            <a:r>
              <a:rPr lang="en-US" u="sng" cap="small" dirty="0">
                <a:hlinkClick r:id="rId4"/>
              </a:rPr>
              <a:t>to </a:t>
            </a:r>
            <a:r>
              <a:rPr lang="en-US" u="sng" cap="small" dirty="0" smtClean="0">
                <a:hlinkClick r:id="rId4"/>
              </a:rPr>
              <a:t>Suicide</a:t>
            </a:r>
            <a:endParaRPr lang="en-US" u="sng" cap="small" dirty="0" smtClean="0"/>
          </a:p>
          <a:p>
            <a:r>
              <a:rPr lang="en-US" u="sng" cap="small" dirty="0" smtClean="0">
                <a:hlinkClick r:id="rId5"/>
              </a:rPr>
              <a:t>Student </a:t>
            </a:r>
            <a:r>
              <a:rPr lang="en-US" u="sng" cap="small" dirty="0">
                <a:hlinkClick r:id="rId5"/>
              </a:rPr>
              <a:t>Stabbed Over Noise Argument</a:t>
            </a:r>
            <a:endParaRPr lang="en-US" cap="small" dirty="0"/>
          </a:p>
        </p:txBody>
      </p:sp>
      <p:sp>
        <p:nvSpPr>
          <p:cNvPr id="4" name="Rectangle 3"/>
          <p:cNvSpPr/>
          <p:nvPr/>
        </p:nvSpPr>
        <p:spPr>
          <a:xfrm rot="20616095">
            <a:off x="565416" y="2051460"/>
            <a:ext cx="471635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latin typeface="Antique Olive Compact" panose="020B0904030504030204" pitchFamily="34" charset="0"/>
              </a:rPr>
              <a:t>HEADLINES</a:t>
            </a:r>
            <a:endParaRPr lang="en-US" sz="5400" b="1" cap="none" spc="0" dirty="0">
              <a:ln/>
              <a:solidFill>
                <a:schemeClr val="accent4"/>
              </a:solidFill>
              <a:effectLst/>
              <a:latin typeface="Antique Olive Compact" panose="020B0904030504030204" pitchFamily="34" charset="0"/>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PENALTIES</a:t>
            </a:r>
          </a:p>
          <a:p>
            <a:r>
              <a:rPr lang="en-US" i="1" dirty="0" smtClean="0"/>
              <a:t>Civil </a:t>
            </a:r>
            <a:r>
              <a:rPr lang="en-US" i="1" dirty="0"/>
              <a:t>penalties.</a:t>
            </a:r>
            <a:r>
              <a:rPr lang="en-US" dirty="0"/>
              <a:t> </a:t>
            </a:r>
            <a:endParaRPr lang="en-US" sz="1800" dirty="0"/>
          </a:p>
          <a:p>
            <a:pPr lvl="1"/>
            <a:r>
              <a:rPr lang="en-US" dirty="0" smtClean="0"/>
              <a:t>Any </a:t>
            </a:r>
            <a:r>
              <a:rPr lang="en-US" dirty="0"/>
              <a:t>person, firm or corporation violating any provision of sections this Article shall be subject to </a:t>
            </a:r>
            <a:r>
              <a:rPr lang="en-US" b="1" dirty="0"/>
              <a:t>a civil penalty in the amount of $300.00 </a:t>
            </a:r>
            <a:r>
              <a:rPr lang="en-US" dirty="0"/>
              <a:t>for each offense, and separate offenses shall be deemed committed on each day during or on which a violation occurs or continues. </a:t>
            </a:r>
            <a:r>
              <a:rPr lang="en-US" b="1" dirty="0"/>
              <a:t>Any subsequent violation within a 12-month period of a first violation shall subject the violator to a civil penalty of $500.00</a:t>
            </a:r>
            <a:r>
              <a:rPr lang="en-US" dirty="0"/>
              <a:t> for each subsequent violation. For purposes of determining subsequent violations within a twelve-month period, the date of the first violation shall be the anniversary date from which a new 12-month period shall begin. </a:t>
            </a:r>
            <a:endParaRPr lang="en-US" sz="1600" dirty="0"/>
          </a:p>
        </p:txBody>
      </p:sp>
    </p:spTree>
    <p:extLst>
      <p:ext uri="{BB962C8B-B14F-4D97-AF65-F5344CB8AC3E}">
        <p14:creationId xmlns:p14="http://schemas.microsoft.com/office/powerpoint/2010/main" val="29175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PENALTIES … continued</a:t>
            </a:r>
          </a:p>
          <a:p>
            <a:r>
              <a:rPr lang="en-US" i="1" dirty="0" smtClean="0">
                <a:solidFill>
                  <a:schemeClr val="accent1"/>
                </a:solidFill>
              </a:rPr>
              <a:t>Criminal penalties</a:t>
            </a:r>
          </a:p>
          <a:p>
            <a:pPr lvl="1"/>
            <a:r>
              <a:rPr lang="en-US" dirty="0" smtClean="0">
                <a:solidFill>
                  <a:schemeClr val="accent1"/>
                </a:solidFill>
              </a:rPr>
              <a:t> </a:t>
            </a:r>
            <a:r>
              <a:rPr lang="en-US" dirty="0">
                <a:solidFill>
                  <a:schemeClr val="accent1"/>
                </a:solidFill>
              </a:rPr>
              <a:t>A violation of any provision of this article shall be deemed a class 3 misdemeanor punishable to the extent provided in North Carolina General Statutes, Section 14-4. A violation that either reoccurs or continues without cessation after a person has been criminally charged, either by arrest or citation, shall constitute a separate offense. </a:t>
            </a:r>
          </a:p>
        </p:txBody>
      </p:sp>
    </p:spTree>
    <p:extLst>
      <p:ext uri="{BB962C8B-B14F-4D97-AF65-F5344CB8AC3E}">
        <p14:creationId xmlns:p14="http://schemas.microsoft.com/office/powerpoint/2010/main" val="319519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NOISE ORDINANCE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PENALTIES</a:t>
            </a:r>
          </a:p>
          <a:p>
            <a:pPr lvl="1"/>
            <a:r>
              <a:rPr lang="en-US" sz="2600" i="1" dirty="0" smtClean="0">
                <a:solidFill>
                  <a:schemeClr val="accent1"/>
                </a:solidFill>
              </a:rPr>
              <a:t>The Goal is to stop the noise … not punish</a:t>
            </a:r>
          </a:p>
          <a:p>
            <a:pPr lvl="1"/>
            <a:endParaRPr lang="en-US" sz="2600" i="1" dirty="0">
              <a:solidFill>
                <a:schemeClr val="accent1"/>
              </a:solidFill>
            </a:endParaRPr>
          </a:p>
          <a:p>
            <a:pPr lvl="1"/>
            <a:r>
              <a:rPr lang="en-US" sz="2600" i="1" dirty="0" smtClean="0">
                <a:solidFill>
                  <a:schemeClr val="accent1"/>
                </a:solidFill>
              </a:rPr>
              <a:t>Training topic – Preferred Enforcement Continuum</a:t>
            </a:r>
          </a:p>
          <a:p>
            <a:pPr lvl="2"/>
            <a:r>
              <a:rPr lang="en-US" sz="2400" i="1" dirty="0" smtClean="0">
                <a:solidFill>
                  <a:schemeClr val="accent1"/>
                </a:solidFill>
              </a:rPr>
              <a:t>Warn</a:t>
            </a:r>
          </a:p>
          <a:p>
            <a:pPr lvl="2"/>
            <a:r>
              <a:rPr lang="en-US" sz="2400" i="1" dirty="0" smtClean="0">
                <a:solidFill>
                  <a:schemeClr val="accent1"/>
                </a:solidFill>
              </a:rPr>
              <a:t>Cite (civil)</a:t>
            </a:r>
          </a:p>
          <a:p>
            <a:pPr lvl="2"/>
            <a:r>
              <a:rPr lang="en-US" sz="2400" i="1" dirty="0" smtClean="0">
                <a:solidFill>
                  <a:schemeClr val="accent1"/>
                </a:solidFill>
              </a:rPr>
              <a:t>Charge (criminal)</a:t>
            </a:r>
            <a:endParaRPr lang="en-US" sz="2400" dirty="0">
              <a:solidFill>
                <a:schemeClr val="accent1"/>
              </a:solidFill>
            </a:endParaRPr>
          </a:p>
        </p:txBody>
      </p:sp>
    </p:spTree>
    <p:extLst>
      <p:ext uri="{BB962C8B-B14F-4D97-AF65-F5344CB8AC3E}">
        <p14:creationId xmlns:p14="http://schemas.microsoft.com/office/powerpoint/2010/main" val="28145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chemeClr val="accent1"/>
                </a:solidFill>
              </a:rPr>
              <a:t>TRAINING</a:t>
            </a:r>
          </a:p>
          <a:p>
            <a:pPr lvl="1"/>
            <a:r>
              <a:rPr lang="en-US" dirty="0" smtClean="0">
                <a:solidFill>
                  <a:schemeClr val="accent1"/>
                </a:solidFill>
              </a:rPr>
              <a:t>4 hour basic level </a:t>
            </a:r>
            <a:r>
              <a:rPr lang="en-US" dirty="0">
                <a:solidFill>
                  <a:schemeClr val="accent1"/>
                </a:solidFill>
              </a:rPr>
              <a:t>of training </a:t>
            </a:r>
            <a:r>
              <a:rPr lang="en-US" dirty="0" smtClean="0">
                <a:solidFill>
                  <a:schemeClr val="accent1"/>
                </a:solidFill>
              </a:rPr>
              <a:t>to </a:t>
            </a:r>
            <a:r>
              <a:rPr lang="en-US" dirty="0">
                <a:solidFill>
                  <a:schemeClr val="accent1"/>
                </a:solidFill>
              </a:rPr>
              <a:t>all </a:t>
            </a:r>
            <a:r>
              <a:rPr lang="en-US" dirty="0" smtClean="0">
                <a:solidFill>
                  <a:schemeClr val="accent1"/>
                </a:solidFill>
              </a:rPr>
              <a:t>uniform </a:t>
            </a:r>
            <a:r>
              <a:rPr lang="en-US" dirty="0">
                <a:solidFill>
                  <a:schemeClr val="accent1"/>
                </a:solidFill>
              </a:rPr>
              <a:t>division </a:t>
            </a:r>
            <a:r>
              <a:rPr lang="en-US" dirty="0" smtClean="0">
                <a:solidFill>
                  <a:schemeClr val="accent1"/>
                </a:solidFill>
              </a:rPr>
              <a:t>personnel</a:t>
            </a:r>
          </a:p>
          <a:p>
            <a:pPr lvl="2"/>
            <a:r>
              <a:rPr lang="en-US" dirty="0" smtClean="0">
                <a:solidFill>
                  <a:schemeClr val="accent1"/>
                </a:solidFill>
              </a:rPr>
              <a:t>Introduction </a:t>
            </a:r>
            <a:r>
              <a:rPr lang="en-US" dirty="0">
                <a:solidFill>
                  <a:schemeClr val="accent1"/>
                </a:solidFill>
              </a:rPr>
              <a:t>to the community impacts of </a:t>
            </a:r>
            <a:r>
              <a:rPr lang="en-US" dirty="0" smtClean="0">
                <a:solidFill>
                  <a:schemeClr val="accent1"/>
                </a:solidFill>
              </a:rPr>
              <a:t>noise</a:t>
            </a:r>
          </a:p>
          <a:p>
            <a:pPr lvl="2"/>
            <a:r>
              <a:rPr lang="en-US" dirty="0" smtClean="0">
                <a:solidFill>
                  <a:schemeClr val="accent1"/>
                </a:solidFill>
              </a:rPr>
              <a:t>The </a:t>
            </a:r>
            <a:r>
              <a:rPr lang="en-US" dirty="0">
                <a:solidFill>
                  <a:schemeClr val="accent1"/>
                </a:solidFill>
              </a:rPr>
              <a:t>properties of </a:t>
            </a:r>
            <a:r>
              <a:rPr lang="en-US" dirty="0" smtClean="0">
                <a:solidFill>
                  <a:schemeClr val="accent1"/>
                </a:solidFill>
              </a:rPr>
              <a:t>sound</a:t>
            </a:r>
          </a:p>
          <a:p>
            <a:pPr lvl="2"/>
            <a:r>
              <a:rPr lang="en-US" dirty="0">
                <a:solidFill>
                  <a:schemeClr val="accent1"/>
                </a:solidFill>
              </a:rPr>
              <a:t>U</a:t>
            </a:r>
            <a:r>
              <a:rPr lang="en-US" dirty="0" smtClean="0">
                <a:solidFill>
                  <a:schemeClr val="accent1"/>
                </a:solidFill>
              </a:rPr>
              <a:t>nderstanding </a:t>
            </a:r>
            <a:r>
              <a:rPr lang="en-US" dirty="0">
                <a:solidFill>
                  <a:schemeClr val="accent1"/>
                </a:solidFill>
              </a:rPr>
              <a:t>the “plainly audible” </a:t>
            </a:r>
            <a:r>
              <a:rPr lang="en-US" dirty="0" smtClean="0">
                <a:solidFill>
                  <a:schemeClr val="accent1"/>
                </a:solidFill>
              </a:rPr>
              <a:t>standard</a:t>
            </a:r>
          </a:p>
          <a:p>
            <a:pPr lvl="2"/>
            <a:r>
              <a:rPr lang="en-US" dirty="0" smtClean="0">
                <a:solidFill>
                  <a:schemeClr val="accent1"/>
                </a:solidFill>
              </a:rPr>
              <a:t>Comprehension of </a:t>
            </a:r>
            <a:r>
              <a:rPr lang="en-US" dirty="0">
                <a:solidFill>
                  <a:schemeClr val="accent1"/>
                </a:solidFill>
              </a:rPr>
              <a:t>the Brunswick County Noise Ordinance; enforcement options; and </a:t>
            </a:r>
            <a:r>
              <a:rPr lang="en-US" dirty="0" smtClean="0">
                <a:solidFill>
                  <a:schemeClr val="accent1"/>
                </a:solidFill>
              </a:rPr>
              <a:t>test</a:t>
            </a:r>
            <a:r>
              <a:rPr lang="en-US" dirty="0">
                <a:solidFill>
                  <a:schemeClr val="accent1"/>
                </a:solidFill>
              </a:rPr>
              <a:t>.</a:t>
            </a:r>
          </a:p>
          <a:p>
            <a:pPr lvl="1"/>
            <a:r>
              <a:rPr lang="en-US" dirty="0" smtClean="0">
                <a:solidFill>
                  <a:schemeClr val="accent1"/>
                </a:solidFill>
              </a:rPr>
              <a:t>16 hour advanced level – minimum of 12 uniform personnel  </a:t>
            </a:r>
            <a:r>
              <a:rPr lang="en-US" sz="1800" dirty="0" smtClean="0">
                <a:solidFill>
                  <a:schemeClr val="accent1"/>
                </a:solidFill>
              </a:rPr>
              <a:t>(at least 2 per shift)</a:t>
            </a:r>
          </a:p>
          <a:p>
            <a:pPr lvl="2"/>
            <a:r>
              <a:rPr lang="en-US" sz="1600" dirty="0" smtClean="0">
                <a:solidFill>
                  <a:schemeClr val="accent1"/>
                </a:solidFill>
              </a:rPr>
              <a:t>4 hours basic level above</a:t>
            </a:r>
          </a:p>
          <a:p>
            <a:pPr lvl="2"/>
            <a:r>
              <a:rPr lang="en-US" dirty="0">
                <a:solidFill>
                  <a:schemeClr val="accent1"/>
                </a:solidFill>
              </a:rPr>
              <a:t>Sound level meter familiarity, calibration, and </a:t>
            </a:r>
            <a:r>
              <a:rPr lang="en-US" dirty="0" smtClean="0">
                <a:solidFill>
                  <a:schemeClr val="accent1"/>
                </a:solidFill>
              </a:rPr>
              <a:t>operation</a:t>
            </a:r>
          </a:p>
          <a:p>
            <a:pPr lvl="2"/>
            <a:r>
              <a:rPr lang="en-US" dirty="0" smtClean="0">
                <a:solidFill>
                  <a:schemeClr val="accent1"/>
                </a:solidFill>
              </a:rPr>
              <a:t>Procedures </a:t>
            </a:r>
            <a:r>
              <a:rPr lang="en-US" dirty="0">
                <a:solidFill>
                  <a:schemeClr val="accent1"/>
                </a:solidFill>
              </a:rPr>
              <a:t>for measuring </a:t>
            </a:r>
            <a:r>
              <a:rPr lang="en-US" dirty="0" smtClean="0">
                <a:solidFill>
                  <a:schemeClr val="accent1"/>
                </a:solidFill>
              </a:rPr>
              <a:t>sound</a:t>
            </a:r>
          </a:p>
          <a:p>
            <a:pPr lvl="2"/>
            <a:r>
              <a:rPr lang="en-US" sz="1600" dirty="0" smtClean="0">
                <a:solidFill>
                  <a:schemeClr val="accent1"/>
                </a:solidFill>
              </a:rPr>
              <a:t>Isolating the Noise Source from Residual Neighborhood Noise</a:t>
            </a:r>
          </a:p>
          <a:p>
            <a:pPr lvl="2"/>
            <a:r>
              <a:rPr lang="en-US" dirty="0" smtClean="0">
                <a:solidFill>
                  <a:schemeClr val="accent1"/>
                </a:solidFill>
              </a:rPr>
              <a:t>Calculating noise levels</a:t>
            </a:r>
          </a:p>
          <a:p>
            <a:pPr lvl="2"/>
            <a:r>
              <a:rPr lang="en-US" sz="1600" dirty="0" smtClean="0">
                <a:solidFill>
                  <a:schemeClr val="accent1"/>
                </a:solidFill>
              </a:rPr>
              <a:t>Practical Skills test and written test</a:t>
            </a:r>
          </a:p>
          <a:p>
            <a:pPr lvl="2"/>
            <a:endParaRPr lang="en-US" sz="2400" i="1" dirty="0">
              <a:solidFill>
                <a:schemeClr val="accent1"/>
              </a:solidFill>
            </a:endParaRPr>
          </a:p>
        </p:txBody>
      </p:sp>
    </p:spTree>
    <p:extLst>
      <p:ext uri="{BB962C8B-B14F-4D97-AF65-F5344CB8AC3E}">
        <p14:creationId xmlns:p14="http://schemas.microsoft.com/office/powerpoint/2010/main" val="16170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REFRESHER TRAINING</a:t>
            </a:r>
          </a:p>
          <a:p>
            <a:pPr lvl="1"/>
            <a:r>
              <a:rPr lang="en-US" sz="2400" dirty="0" smtClean="0">
                <a:solidFill>
                  <a:schemeClr val="accent1"/>
                </a:solidFill>
              </a:rPr>
              <a:t>3 YEAR RENEWAL TRAINING</a:t>
            </a:r>
          </a:p>
          <a:p>
            <a:pPr lvl="2"/>
            <a:r>
              <a:rPr lang="en-US" sz="2400" dirty="0" smtClean="0">
                <a:solidFill>
                  <a:schemeClr val="accent1"/>
                </a:solidFill>
              </a:rPr>
              <a:t>Basic is a 2 hour renewal course</a:t>
            </a:r>
          </a:p>
          <a:p>
            <a:pPr lvl="2"/>
            <a:r>
              <a:rPr lang="en-US" sz="2400" dirty="0" smtClean="0">
                <a:solidFill>
                  <a:schemeClr val="accent1"/>
                </a:solidFill>
              </a:rPr>
              <a:t>Advanced is a 4 hour renewal course</a:t>
            </a:r>
          </a:p>
          <a:p>
            <a:pPr lvl="2"/>
            <a:endParaRPr lang="en-US" sz="2400" i="1" dirty="0">
              <a:solidFill>
                <a:schemeClr val="accent1"/>
              </a:solidFill>
            </a:endParaRPr>
          </a:p>
        </p:txBody>
      </p:sp>
    </p:spTree>
    <p:extLst>
      <p:ext uri="{BB962C8B-B14F-4D97-AF65-F5344CB8AC3E}">
        <p14:creationId xmlns:p14="http://schemas.microsoft.com/office/powerpoint/2010/main" val="253177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EQUIPMENT</a:t>
            </a:r>
            <a:endParaRPr lang="en-US" sz="2800" dirty="0">
              <a:solidFill>
                <a:schemeClr val="accent1"/>
              </a:solidFill>
            </a:endParaRPr>
          </a:p>
          <a:p>
            <a:pPr lvl="1"/>
            <a:r>
              <a:rPr lang="en-US" sz="2400" dirty="0" smtClean="0">
                <a:solidFill>
                  <a:schemeClr val="accent1"/>
                </a:solidFill>
              </a:rPr>
              <a:t>Minimum of 10 ANSI certified Sound Level Meters</a:t>
            </a:r>
          </a:p>
          <a:p>
            <a:pPr lvl="1"/>
            <a:r>
              <a:rPr lang="en-US" sz="2400" dirty="0" smtClean="0">
                <a:solidFill>
                  <a:schemeClr val="accent1"/>
                </a:solidFill>
              </a:rPr>
              <a:t>Minimum of 10 ANSI certified Sound Generator Calibrators</a:t>
            </a:r>
          </a:p>
          <a:p>
            <a:pPr lvl="1"/>
            <a:r>
              <a:rPr lang="en-US" sz="2400" dirty="0" smtClean="0">
                <a:solidFill>
                  <a:schemeClr val="accent1"/>
                </a:solidFill>
              </a:rPr>
              <a:t>Minimum of 10 Wind meter/Thermometers</a:t>
            </a:r>
          </a:p>
          <a:p>
            <a:pPr lvl="1"/>
            <a:r>
              <a:rPr lang="en-US" sz="2400" dirty="0" smtClean="0">
                <a:solidFill>
                  <a:schemeClr val="accent1"/>
                </a:solidFill>
              </a:rPr>
              <a:t>Civil Citation printing</a:t>
            </a:r>
          </a:p>
          <a:p>
            <a:pPr marL="685800" lvl="2" indent="0">
              <a:buNone/>
            </a:pPr>
            <a:endParaRPr lang="en-US" sz="2400" i="1" dirty="0">
              <a:solidFill>
                <a:schemeClr val="accent1"/>
              </a:solidFill>
            </a:endParaRPr>
          </a:p>
        </p:txBody>
      </p:sp>
    </p:spTree>
    <p:extLst>
      <p:ext uri="{BB962C8B-B14F-4D97-AF65-F5344CB8AC3E}">
        <p14:creationId xmlns:p14="http://schemas.microsoft.com/office/powerpoint/2010/main" val="125849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solidFill>
              </a:rPr>
              <a:t>Cost</a:t>
            </a:r>
            <a:endParaRPr lang="en-US" sz="2800" dirty="0">
              <a:solidFill>
                <a:schemeClr val="accent1"/>
              </a:solidFill>
            </a:endParaRPr>
          </a:p>
          <a:p>
            <a:pPr marL="365760" lvl="1" indent="0">
              <a:buNone/>
            </a:pPr>
            <a:r>
              <a:rPr lang="en-US" sz="2000" dirty="0" smtClean="0">
                <a:solidFill>
                  <a:schemeClr val="accent1"/>
                </a:solidFill>
              </a:rPr>
              <a:t>	Initial Equipment Cost					$    7,400</a:t>
            </a:r>
          </a:p>
          <a:p>
            <a:pPr marL="365760" lvl="1" indent="0">
              <a:buNone/>
            </a:pPr>
            <a:r>
              <a:rPr lang="en-US" sz="2000" dirty="0" smtClean="0">
                <a:solidFill>
                  <a:schemeClr val="accent1"/>
                </a:solidFill>
              </a:rPr>
              <a:t>	Initial Training Cost					$  11,000</a:t>
            </a:r>
          </a:p>
          <a:p>
            <a:pPr marL="365760" lvl="1" indent="0">
              <a:buNone/>
            </a:pPr>
            <a:r>
              <a:rPr lang="en-US" sz="2000" dirty="0" smtClean="0">
                <a:solidFill>
                  <a:schemeClr val="accent1"/>
                </a:solidFill>
              </a:rPr>
              <a:t>	Civil Citation Cost					$        500</a:t>
            </a:r>
          </a:p>
          <a:p>
            <a:pPr marL="685800" lvl="2" indent="0">
              <a:buNone/>
            </a:pPr>
            <a:r>
              <a:rPr lang="en-US" sz="2400" i="1" dirty="0" smtClean="0">
                <a:solidFill>
                  <a:schemeClr val="accent1"/>
                </a:solidFill>
              </a:rPr>
              <a:t>			</a:t>
            </a:r>
            <a:r>
              <a:rPr lang="en-US" sz="2400" b="1" i="1" dirty="0" smtClean="0">
                <a:solidFill>
                  <a:schemeClr val="accent1"/>
                </a:solidFill>
              </a:rPr>
              <a:t>Total Projected Initial Cost		$ 18,900</a:t>
            </a:r>
          </a:p>
          <a:p>
            <a:pPr marL="685800" lvl="2" indent="0">
              <a:buNone/>
            </a:pPr>
            <a:endParaRPr lang="en-US" sz="2400" b="1" i="1" dirty="0" smtClean="0">
              <a:solidFill>
                <a:schemeClr val="accent1"/>
              </a:solidFill>
            </a:endParaRPr>
          </a:p>
          <a:p>
            <a:pPr marL="685800" lvl="2" indent="0">
              <a:buNone/>
            </a:pPr>
            <a:r>
              <a:rPr lang="en-US" sz="2000" dirty="0" smtClean="0">
                <a:solidFill>
                  <a:schemeClr val="accent1"/>
                </a:solidFill>
              </a:rPr>
              <a:t>	Annual </a:t>
            </a:r>
            <a:r>
              <a:rPr lang="en-US" sz="2000" dirty="0">
                <a:solidFill>
                  <a:schemeClr val="accent1"/>
                </a:solidFill>
              </a:rPr>
              <a:t>Equipment </a:t>
            </a:r>
            <a:r>
              <a:rPr lang="en-US" sz="2000" dirty="0" smtClean="0">
                <a:solidFill>
                  <a:schemeClr val="accent1"/>
                </a:solidFill>
              </a:rPr>
              <a:t>Recertification</a:t>
            </a:r>
            <a:r>
              <a:rPr lang="en-US" sz="2000" dirty="0">
                <a:solidFill>
                  <a:schemeClr val="accent1"/>
                </a:solidFill>
              </a:rPr>
              <a:t>			$    </a:t>
            </a:r>
            <a:r>
              <a:rPr lang="en-US" sz="2000" dirty="0" smtClean="0">
                <a:solidFill>
                  <a:schemeClr val="accent1"/>
                </a:solidFill>
              </a:rPr>
              <a:t>4,500</a:t>
            </a:r>
          </a:p>
          <a:p>
            <a:pPr marL="685800" lvl="2" indent="0">
              <a:buNone/>
            </a:pPr>
            <a:r>
              <a:rPr lang="en-US" sz="2000" dirty="0" smtClean="0">
                <a:solidFill>
                  <a:schemeClr val="accent1"/>
                </a:solidFill>
              </a:rPr>
              <a:t>	Annual Equipment Maintenance/Replacement		$     2,000</a:t>
            </a:r>
          </a:p>
          <a:p>
            <a:pPr marL="685800" lvl="2" indent="0">
              <a:buNone/>
            </a:pPr>
            <a:r>
              <a:rPr lang="en-US" sz="2000" dirty="0" smtClean="0">
                <a:solidFill>
                  <a:schemeClr val="accent1"/>
                </a:solidFill>
              </a:rPr>
              <a:t>	Annual Training Cost					$     3,000</a:t>
            </a:r>
          </a:p>
          <a:p>
            <a:pPr marL="685800" lvl="2" indent="0">
              <a:buNone/>
            </a:pPr>
            <a:r>
              <a:rPr lang="en-US" sz="2000" dirty="0">
                <a:solidFill>
                  <a:schemeClr val="accent1"/>
                </a:solidFill>
              </a:rPr>
              <a:t>	</a:t>
            </a:r>
            <a:r>
              <a:rPr lang="en-US" sz="2000" dirty="0" smtClean="0">
                <a:solidFill>
                  <a:schemeClr val="accent1"/>
                </a:solidFill>
              </a:rPr>
              <a:t>		</a:t>
            </a:r>
            <a:r>
              <a:rPr lang="en-US" sz="2400" b="1" i="1" dirty="0" smtClean="0">
                <a:solidFill>
                  <a:schemeClr val="accent1"/>
                </a:solidFill>
              </a:rPr>
              <a:t>Total Projected Annual Cost   	$    9,500</a:t>
            </a:r>
            <a:endParaRPr lang="en-US" sz="2400" b="1" i="1" dirty="0">
              <a:solidFill>
                <a:schemeClr val="accent1"/>
              </a:solidFill>
            </a:endParaRPr>
          </a:p>
          <a:p>
            <a:pPr marL="685800" lvl="2" indent="0">
              <a:buNone/>
            </a:pPr>
            <a:endParaRPr lang="en-US" sz="2400" i="1" dirty="0" smtClean="0">
              <a:solidFill>
                <a:schemeClr val="accent1"/>
              </a:solidFill>
            </a:endParaRPr>
          </a:p>
        </p:txBody>
      </p:sp>
    </p:spTree>
    <p:extLst>
      <p:ext uri="{BB962C8B-B14F-4D97-AF65-F5344CB8AC3E}">
        <p14:creationId xmlns:p14="http://schemas.microsoft.com/office/powerpoint/2010/main" val="14417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2371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 noise ordinance?	</a:t>
            </a:r>
            <a:endParaRPr lang="en-US" dirty="0"/>
          </a:p>
        </p:txBody>
      </p:sp>
      <p:sp>
        <p:nvSpPr>
          <p:cNvPr id="3" name="Content Placeholder 2"/>
          <p:cNvSpPr>
            <a:spLocks noGrp="1"/>
          </p:cNvSpPr>
          <p:nvPr>
            <p:ph idx="1"/>
          </p:nvPr>
        </p:nvSpPr>
        <p:spPr>
          <a:xfrm>
            <a:off x="1295400" y="1828800"/>
            <a:ext cx="8720470" cy="4114800"/>
          </a:xfrm>
        </p:spPr>
        <p:txBody>
          <a:bodyPr>
            <a:normAutofit/>
          </a:bodyPr>
          <a:lstStyle/>
          <a:p>
            <a:endParaRPr lang="en-US" dirty="0" smtClean="0"/>
          </a:p>
          <a:p>
            <a:r>
              <a:rPr lang="en-US" dirty="0" smtClean="0">
                <a:solidFill>
                  <a:schemeClr val="accent1"/>
                </a:solidFill>
              </a:rPr>
              <a:t>Noise Produces Elevated Blood Pressure, Faster Heart Rates and Increased Neuroendocrine Hormone Levels</a:t>
            </a:r>
          </a:p>
          <a:p>
            <a:r>
              <a:rPr lang="en-US" dirty="0" smtClean="0">
                <a:solidFill>
                  <a:schemeClr val="accent1"/>
                </a:solidFill>
              </a:rPr>
              <a:t>Noise Can Cause Regular and Predictable Stress on the Human Body</a:t>
            </a:r>
          </a:p>
          <a:p>
            <a:r>
              <a:rPr lang="en-US" dirty="0" smtClean="0">
                <a:solidFill>
                  <a:schemeClr val="accent1"/>
                </a:solidFill>
              </a:rPr>
              <a:t>People Do Not Get Used to Noise – The Body Continues To React</a:t>
            </a:r>
          </a:p>
          <a:p>
            <a:r>
              <a:rPr lang="en-US" dirty="0" smtClean="0">
                <a:solidFill>
                  <a:schemeClr val="accent1"/>
                </a:solidFill>
              </a:rPr>
              <a:t>Noise Has Been Used By The Pharmaceutical Industry To Induce Stress For Drug Trials</a:t>
            </a:r>
          </a:p>
          <a:p>
            <a:r>
              <a:rPr lang="en-US" dirty="0" smtClean="0">
                <a:solidFill>
                  <a:schemeClr val="accent1"/>
                </a:solidFill>
              </a:rPr>
              <a:t>Noise May Aggravate Existing Disease</a:t>
            </a:r>
          </a:p>
          <a:p>
            <a:r>
              <a:rPr lang="en-US" dirty="0" smtClean="0">
                <a:solidFill>
                  <a:schemeClr val="accent1"/>
                </a:solidFill>
              </a:rPr>
              <a:t>The Sick And The Elderly Are More Sensitive To Disruptive Noise</a:t>
            </a:r>
          </a:p>
          <a:p>
            <a:endParaRPr lang="en-US" dirty="0">
              <a:solidFill>
                <a:schemeClr val="accent1"/>
              </a:solidFill>
            </a:endParaRPr>
          </a:p>
          <a:p>
            <a:endParaRPr lang="en-US" dirty="0">
              <a:solidFill>
                <a:schemeClr val="bg1"/>
              </a:solidFill>
            </a:endParaRPr>
          </a:p>
        </p:txBody>
      </p:sp>
      <p:sp>
        <p:nvSpPr>
          <p:cNvPr id="4" name="Rectangle 3"/>
          <p:cNvSpPr/>
          <p:nvPr/>
        </p:nvSpPr>
        <p:spPr>
          <a:xfrm>
            <a:off x="141278" y="1524000"/>
            <a:ext cx="11745922"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smtClean="0">
                <a:ln/>
                <a:solidFill>
                  <a:schemeClr val="accent4"/>
                </a:solidFill>
                <a:effectLst/>
                <a:latin typeface="Antique Olive Compact" panose="020B0904030504030204" pitchFamily="34" charset="0"/>
              </a:rPr>
              <a:t>NOISE IMPACTS ON HEALTH</a:t>
            </a:r>
            <a:endParaRPr lang="en-US" sz="4800" b="1" cap="none" spc="0" dirty="0">
              <a:ln/>
              <a:solidFill>
                <a:schemeClr val="accent4"/>
              </a:solidFill>
              <a:effectLst/>
              <a:latin typeface="Antique Olive Compact" panose="020B0904030504030204" pitchFamily="34" charset="0"/>
            </a:endParaRPr>
          </a:p>
        </p:txBody>
      </p:sp>
    </p:spTree>
    <p:extLst>
      <p:ext uri="{BB962C8B-B14F-4D97-AF65-F5344CB8AC3E}">
        <p14:creationId xmlns:p14="http://schemas.microsoft.com/office/powerpoint/2010/main" val="11961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 noise ordinance?	</a:t>
            </a:r>
            <a:endParaRPr lang="en-US" dirty="0"/>
          </a:p>
        </p:txBody>
      </p:sp>
      <p:sp>
        <p:nvSpPr>
          <p:cNvPr id="3" name="Content Placeholder 2"/>
          <p:cNvSpPr>
            <a:spLocks noGrp="1"/>
          </p:cNvSpPr>
          <p:nvPr>
            <p:ph idx="1"/>
          </p:nvPr>
        </p:nvSpPr>
        <p:spPr>
          <a:xfrm>
            <a:off x="1295400" y="1828800"/>
            <a:ext cx="8422758" cy="4114800"/>
          </a:xfrm>
        </p:spPr>
        <p:txBody>
          <a:bodyPr>
            <a:normAutofit fontScale="92500" lnSpcReduction="10000"/>
          </a:bodyPr>
          <a:lstStyle/>
          <a:p>
            <a:endParaRPr lang="en-US" dirty="0" smtClean="0"/>
          </a:p>
          <a:p>
            <a:r>
              <a:rPr lang="en-US" dirty="0" smtClean="0">
                <a:solidFill>
                  <a:schemeClr val="accent1"/>
                </a:solidFill>
              </a:rPr>
              <a:t>Noise Effects the Quantity and Quality of Sleep</a:t>
            </a:r>
          </a:p>
          <a:p>
            <a:r>
              <a:rPr lang="en-US" dirty="0" smtClean="0">
                <a:solidFill>
                  <a:schemeClr val="accent1"/>
                </a:solidFill>
              </a:rPr>
              <a:t>When Sleep is Disturbed, Work Efficiency And Health May Suffer</a:t>
            </a:r>
          </a:p>
          <a:p>
            <a:r>
              <a:rPr lang="en-US" dirty="0" smtClean="0">
                <a:solidFill>
                  <a:schemeClr val="accent1"/>
                </a:solidFill>
              </a:rPr>
              <a:t>Noise Can Obscure Warning Signals, Causing Accidents To Happen</a:t>
            </a:r>
          </a:p>
          <a:p>
            <a:r>
              <a:rPr lang="en-US" dirty="0" smtClean="0">
                <a:solidFill>
                  <a:schemeClr val="accent1"/>
                </a:solidFill>
              </a:rPr>
              <a:t>Noise Interferes With Conversation And Social Interaction</a:t>
            </a:r>
          </a:p>
          <a:p>
            <a:r>
              <a:rPr lang="en-US" dirty="0" smtClean="0">
                <a:solidFill>
                  <a:schemeClr val="accent1"/>
                </a:solidFill>
              </a:rPr>
              <a:t>Noise Disrupts the Peaceable Enjoyment of One’s Private Property</a:t>
            </a:r>
          </a:p>
          <a:p>
            <a:r>
              <a:rPr lang="en-US" dirty="0" smtClean="0">
                <a:solidFill>
                  <a:schemeClr val="accent1"/>
                </a:solidFill>
              </a:rPr>
              <a:t>Noise Can Cause Extreme Emotions And Behavior That Effects Relationships and Parenting</a:t>
            </a:r>
          </a:p>
          <a:p>
            <a:r>
              <a:rPr lang="en-US" b="1" dirty="0" smtClean="0">
                <a:solidFill>
                  <a:schemeClr val="accent1"/>
                </a:solidFill>
              </a:rPr>
              <a:t>THERE ARE DOCUMENTED CASES OF NOISE INDUCED                          ARSON – ASSAULT – MURDER - SUICIDE</a:t>
            </a:r>
          </a:p>
          <a:p>
            <a:endParaRPr lang="en-US" dirty="0">
              <a:solidFill>
                <a:schemeClr val="accent1"/>
              </a:solidFill>
            </a:endParaRPr>
          </a:p>
          <a:p>
            <a:endParaRPr lang="en-US" dirty="0">
              <a:solidFill>
                <a:schemeClr val="bg1"/>
              </a:solidFill>
            </a:endParaRPr>
          </a:p>
        </p:txBody>
      </p:sp>
      <p:sp>
        <p:nvSpPr>
          <p:cNvPr id="4" name="Rectangle 3"/>
          <p:cNvSpPr/>
          <p:nvPr/>
        </p:nvSpPr>
        <p:spPr>
          <a:xfrm>
            <a:off x="223039" y="1413301"/>
            <a:ext cx="11745922"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smtClean="0">
                <a:ln/>
                <a:solidFill>
                  <a:schemeClr val="accent4"/>
                </a:solidFill>
                <a:effectLst/>
                <a:latin typeface="Antique Olive Compact" panose="020B0904030504030204" pitchFamily="34" charset="0"/>
              </a:rPr>
              <a:t>NOISE IMPACTS ON DAILY LIFE</a:t>
            </a:r>
            <a:endParaRPr lang="en-US" sz="4800" b="1" cap="none" spc="0" dirty="0">
              <a:ln/>
              <a:solidFill>
                <a:schemeClr val="accent4"/>
              </a:solidFill>
              <a:effectLst/>
              <a:latin typeface="Antique Olive Compact" panose="020B0904030504030204" pitchFamily="34" charset="0"/>
            </a:endParaRPr>
          </a:p>
        </p:txBody>
      </p:sp>
    </p:spTree>
    <p:extLst>
      <p:ext uri="{BB962C8B-B14F-4D97-AF65-F5344CB8AC3E}">
        <p14:creationId xmlns:p14="http://schemas.microsoft.com/office/powerpoint/2010/main" val="30587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Brunswick County municipalities</a:t>
            </a:r>
            <a:br>
              <a:rPr lang="en-US" dirty="0" smtClean="0"/>
            </a:br>
            <a:r>
              <a:rPr lang="en-US" dirty="0" smtClean="0"/>
              <a:t>With a noise ordinance</a:t>
            </a:r>
            <a:endParaRPr lang="en-US" dirty="0"/>
          </a:p>
        </p:txBody>
      </p:sp>
      <p:sp>
        <p:nvSpPr>
          <p:cNvPr id="3" name="Content Placeholder 2"/>
          <p:cNvSpPr>
            <a:spLocks noGrp="1"/>
          </p:cNvSpPr>
          <p:nvPr>
            <p:ph sz="half" idx="1"/>
          </p:nvPr>
        </p:nvSpPr>
        <p:spPr/>
        <p:txBody>
          <a:bodyPr>
            <a:normAutofit/>
          </a:bodyPr>
          <a:lstStyle/>
          <a:p>
            <a:r>
              <a:rPr lang="en-US" sz="3600" dirty="0" smtClean="0">
                <a:solidFill>
                  <a:schemeClr val="accent1"/>
                </a:solidFill>
              </a:rPr>
              <a:t>Boiling Spring Lakes</a:t>
            </a:r>
          </a:p>
          <a:p>
            <a:r>
              <a:rPr lang="en-US" sz="3600" dirty="0" smtClean="0">
                <a:solidFill>
                  <a:schemeClr val="accent1"/>
                </a:solidFill>
              </a:rPr>
              <a:t>Holden Beach</a:t>
            </a:r>
          </a:p>
          <a:p>
            <a:r>
              <a:rPr lang="en-US" sz="3600" dirty="0" smtClean="0">
                <a:solidFill>
                  <a:schemeClr val="accent1"/>
                </a:solidFill>
              </a:rPr>
              <a:t>Leland</a:t>
            </a:r>
          </a:p>
          <a:p>
            <a:r>
              <a:rPr lang="en-US" sz="3600" dirty="0" smtClean="0">
                <a:solidFill>
                  <a:schemeClr val="accent1"/>
                </a:solidFill>
              </a:rPr>
              <a:t>Oak Island</a:t>
            </a:r>
          </a:p>
          <a:p>
            <a:r>
              <a:rPr lang="en-US" sz="3600" dirty="0" smtClean="0">
                <a:solidFill>
                  <a:schemeClr val="accent1"/>
                </a:solidFill>
              </a:rPr>
              <a:t>Ocean Isle</a:t>
            </a:r>
          </a:p>
        </p:txBody>
      </p:sp>
      <p:sp>
        <p:nvSpPr>
          <p:cNvPr id="4" name="Content Placeholder 3"/>
          <p:cNvSpPr>
            <a:spLocks noGrp="1"/>
          </p:cNvSpPr>
          <p:nvPr>
            <p:ph sz="half" idx="2"/>
          </p:nvPr>
        </p:nvSpPr>
        <p:spPr/>
        <p:txBody>
          <a:bodyPr>
            <a:normAutofit/>
          </a:bodyPr>
          <a:lstStyle/>
          <a:p>
            <a:r>
              <a:rPr lang="en-US" sz="3600" dirty="0">
                <a:solidFill>
                  <a:schemeClr val="accent1"/>
                </a:solidFill>
              </a:rPr>
              <a:t>Shallotte</a:t>
            </a:r>
          </a:p>
          <a:p>
            <a:r>
              <a:rPr lang="en-US" sz="3600" dirty="0">
                <a:solidFill>
                  <a:schemeClr val="accent1"/>
                </a:solidFill>
              </a:rPr>
              <a:t>Southport</a:t>
            </a:r>
          </a:p>
          <a:p>
            <a:r>
              <a:rPr lang="en-US" sz="3600" dirty="0">
                <a:solidFill>
                  <a:schemeClr val="accent1"/>
                </a:solidFill>
              </a:rPr>
              <a:t>Sunset Beach</a:t>
            </a:r>
          </a:p>
          <a:p>
            <a:r>
              <a:rPr lang="en-US" sz="3600" dirty="0">
                <a:solidFill>
                  <a:schemeClr val="accent1"/>
                </a:solidFill>
              </a:rPr>
              <a:t>Village of Bald Head Island</a:t>
            </a:r>
          </a:p>
          <a:p>
            <a:endParaRPr lang="en-US" dirty="0"/>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Brunswick County Noise/Loud Music calls</a:t>
            </a:r>
            <a:br>
              <a:rPr lang="en-US" dirty="0" smtClean="0"/>
            </a:br>
            <a:r>
              <a:rPr lang="en-US" dirty="0" smtClean="0"/>
              <a:t>2012 - 2014</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51665320"/>
              </p:ext>
            </p:extLst>
          </p:nvPr>
        </p:nvGraphicFramePr>
        <p:xfrm>
          <a:off x="811763" y="1726163"/>
          <a:ext cx="10217021" cy="43853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5391538" y="1856789"/>
            <a:ext cx="961054" cy="2239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tx1"/>
                </a:solidFill>
              </a:rPr>
              <a:t>934</a:t>
            </a:r>
            <a:endParaRPr lang="en-US" sz="1400" b="1" dirty="0">
              <a:solidFill>
                <a:schemeClr val="tx1"/>
              </a:solidFill>
            </a:endParaRPr>
          </a:p>
        </p:txBody>
      </p:sp>
      <p:sp>
        <p:nvSpPr>
          <p:cNvPr id="7" name="TextBox 1"/>
          <p:cNvSpPr txBox="1"/>
          <p:nvPr/>
        </p:nvSpPr>
        <p:spPr>
          <a:xfrm>
            <a:off x="8741228" y="1968756"/>
            <a:ext cx="961054" cy="2239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886</a:t>
            </a:r>
            <a:endParaRPr lang="en-US" sz="1400" b="1" dirty="0">
              <a:solidFill>
                <a:schemeClr val="tx1"/>
              </a:solidFill>
            </a:endParaRPr>
          </a:p>
        </p:txBody>
      </p:sp>
    </p:spTree>
    <p:extLst>
      <p:ext uri="{BB962C8B-B14F-4D97-AF65-F5344CB8AC3E}">
        <p14:creationId xmlns:p14="http://schemas.microsoft.com/office/powerpoint/2010/main" val="216804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Brunswick County Noise/Loud Music calls</a:t>
            </a:r>
            <a:br>
              <a:rPr lang="en-US" dirty="0" smtClean="0"/>
            </a:br>
            <a:r>
              <a:rPr lang="en-US" dirty="0" smtClean="0"/>
              <a:t>2012 - 2014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4193568"/>
              </p:ext>
            </p:extLst>
          </p:nvPr>
        </p:nvGraphicFramePr>
        <p:xfrm>
          <a:off x="1295400" y="1828800"/>
          <a:ext cx="96012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Brunswick County Noise/Loud Music calls</a:t>
            </a:r>
            <a:br>
              <a:rPr lang="en-US" dirty="0" smtClean="0"/>
            </a:br>
            <a:r>
              <a:rPr lang="en-US" dirty="0" smtClean="0"/>
              <a:t>2012 – 2014</a:t>
            </a:r>
            <a:br>
              <a:rPr lang="en-US" dirty="0" smtClean="0"/>
            </a:br>
            <a:r>
              <a:rPr lang="en-US" dirty="0" smtClean="0"/>
              <a:t>time of call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2171530"/>
              </p:ext>
            </p:extLst>
          </p:nvPr>
        </p:nvGraphicFramePr>
        <p:xfrm>
          <a:off x="1295400" y="1828800"/>
          <a:ext cx="96012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9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685800"/>
            <a:ext cx="3474720" cy="2203174"/>
          </a:xfrm>
        </p:spPr>
        <p:txBody>
          <a:bodyPr>
            <a:noAutofit/>
          </a:bodyPr>
          <a:lstStyle/>
          <a:p>
            <a:r>
              <a:rPr lang="en-US" sz="4400" dirty="0" smtClean="0"/>
              <a:t>Properties</a:t>
            </a:r>
            <a:br>
              <a:rPr lang="en-US" sz="4400" dirty="0" smtClean="0"/>
            </a:br>
            <a:r>
              <a:rPr lang="en-US" sz="4400" dirty="0" smtClean="0"/>
              <a:t>of</a:t>
            </a:r>
            <a:br>
              <a:rPr lang="en-US" sz="4400" dirty="0" smtClean="0"/>
            </a:br>
            <a:r>
              <a:rPr lang="en-US" sz="4400" dirty="0" smtClean="0"/>
              <a:t>sound	</a:t>
            </a:r>
            <a:endParaRPr lang="en-US" sz="4400" dirty="0"/>
          </a:p>
        </p:txBody>
      </p:sp>
      <p:sp>
        <p:nvSpPr>
          <p:cNvPr id="3" name="Content Placeholder 2"/>
          <p:cNvSpPr>
            <a:spLocks noGrp="1"/>
          </p:cNvSpPr>
          <p:nvPr>
            <p:ph idx="1"/>
          </p:nvPr>
        </p:nvSpPr>
        <p:spPr/>
        <p:txBody>
          <a:bodyPr/>
          <a:lstStyle/>
          <a:p>
            <a:r>
              <a:rPr lang="en-US" sz="2800" dirty="0" smtClean="0">
                <a:solidFill>
                  <a:schemeClr val="accent1"/>
                </a:solidFill>
              </a:rPr>
              <a:t>dB = Decibel</a:t>
            </a:r>
          </a:p>
          <a:p>
            <a:pPr lvl="1"/>
            <a:r>
              <a:rPr lang="en-US" sz="2400" dirty="0" smtClean="0">
                <a:solidFill>
                  <a:schemeClr val="accent1"/>
                </a:solidFill>
              </a:rPr>
              <a:t>The unit of measuring and reporting sound</a:t>
            </a:r>
          </a:p>
          <a:p>
            <a:r>
              <a:rPr lang="en-US" sz="2800" dirty="0" smtClean="0">
                <a:solidFill>
                  <a:schemeClr val="accent1"/>
                </a:solidFill>
              </a:rPr>
              <a:t>The decibel scale is logarithmic</a:t>
            </a:r>
          </a:p>
          <a:p>
            <a:pPr lvl="1"/>
            <a:r>
              <a:rPr lang="en-US" sz="2000" dirty="0" smtClean="0">
                <a:solidFill>
                  <a:schemeClr val="accent1"/>
                </a:solidFill>
              </a:rPr>
              <a:t>A 10 dB increase is a doubling of perceived loudness</a:t>
            </a:r>
          </a:p>
          <a:p>
            <a:pPr lvl="1"/>
            <a:r>
              <a:rPr lang="en-US" sz="2000" dirty="0" smtClean="0">
                <a:solidFill>
                  <a:schemeClr val="accent1"/>
                </a:solidFill>
              </a:rPr>
              <a:t>An increase from 50 </a:t>
            </a:r>
            <a:r>
              <a:rPr lang="en-US" sz="2000" dirty="0" err="1" smtClean="0">
                <a:solidFill>
                  <a:schemeClr val="accent1"/>
                </a:solidFill>
              </a:rPr>
              <a:t>db</a:t>
            </a:r>
            <a:r>
              <a:rPr lang="en-US" sz="2000" dirty="0" smtClean="0">
                <a:solidFill>
                  <a:schemeClr val="accent1"/>
                </a:solidFill>
              </a:rPr>
              <a:t> to 60 </a:t>
            </a:r>
            <a:r>
              <a:rPr lang="en-US" sz="2000" dirty="0" err="1" smtClean="0">
                <a:solidFill>
                  <a:schemeClr val="accent1"/>
                </a:solidFill>
              </a:rPr>
              <a:t>db</a:t>
            </a:r>
            <a:r>
              <a:rPr lang="en-US" sz="2000" dirty="0" smtClean="0">
                <a:solidFill>
                  <a:schemeClr val="accent1"/>
                </a:solidFill>
              </a:rPr>
              <a:t> is perceived as twice as loud</a:t>
            </a:r>
          </a:p>
          <a:p>
            <a:pPr lvl="1"/>
            <a:r>
              <a:rPr lang="en-US" sz="2000" dirty="0" smtClean="0">
                <a:solidFill>
                  <a:schemeClr val="accent1"/>
                </a:solidFill>
              </a:rPr>
              <a:t>An increase from 50 </a:t>
            </a:r>
            <a:r>
              <a:rPr lang="en-US" sz="2000" dirty="0" err="1" smtClean="0">
                <a:solidFill>
                  <a:schemeClr val="accent1"/>
                </a:solidFill>
              </a:rPr>
              <a:t>db</a:t>
            </a:r>
            <a:r>
              <a:rPr lang="en-US" sz="2000" dirty="0" smtClean="0">
                <a:solidFill>
                  <a:schemeClr val="accent1"/>
                </a:solidFill>
              </a:rPr>
              <a:t> to 70 </a:t>
            </a:r>
            <a:r>
              <a:rPr lang="en-US" sz="2000" dirty="0" err="1" smtClean="0">
                <a:solidFill>
                  <a:schemeClr val="accent1"/>
                </a:solidFill>
              </a:rPr>
              <a:t>db</a:t>
            </a:r>
            <a:r>
              <a:rPr lang="en-US" sz="2000" dirty="0" smtClean="0">
                <a:solidFill>
                  <a:schemeClr val="accent1"/>
                </a:solidFill>
              </a:rPr>
              <a:t> is perceived as four times as loud.</a:t>
            </a:r>
            <a:endParaRPr lang="en-US" dirty="0">
              <a:solidFill>
                <a:schemeClr val="accent1"/>
              </a:solidFill>
            </a:endParaRPr>
          </a:p>
          <a:p>
            <a:endParaRPr lang="en-US" sz="2200" dirty="0" smtClean="0">
              <a:solidFill>
                <a:schemeClr val="accent1"/>
              </a:solidFill>
            </a:endParaRPr>
          </a:p>
        </p:txBody>
      </p:sp>
      <p:sp>
        <p:nvSpPr>
          <p:cNvPr id="4" name="Text Placeholder 3"/>
          <p:cNvSpPr>
            <a:spLocks noGrp="1"/>
          </p:cNvSpPr>
          <p:nvPr>
            <p:ph type="body" sz="half" idx="2"/>
          </p:nvPr>
        </p:nvSpPr>
        <p:spPr>
          <a:xfrm>
            <a:off x="8229600" y="3773556"/>
            <a:ext cx="3474720" cy="1188720"/>
          </a:xfrm>
        </p:spPr>
        <p:txBody>
          <a:bodyPr>
            <a:normAutofit/>
          </a:bodyPr>
          <a:lstStyle/>
          <a:p>
            <a:r>
              <a:rPr lang="en-US" sz="3600" dirty="0" smtClean="0">
                <a:solidFill>
                  <a:schemeClr val="accent1"/>
                </a:solidFill>
              </a:rPr>
              <a:t>KEY POINTS</a:t>
            </a:r>
            <a:endParaRPr lang="en-US" sz="3600" dirty="0">
              <a:solidFill>
                <a:schemeClr val="accent1"/>
              </a:solidFill>
            </a:endParaRPr>
          </a:p>
        </p:txBody>
      </p:sp>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1923</Words>
  <Application>Microsoft Office PowerPoint</Application>
  <PresentationFormat>Widescreen</PresentationFormat>
  <Paragraphs>220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Antique Olive Compact</vt:lpstr>
      <vt:lpstr>Arial</vt:lpstr>
      <vt:lpstr>Calibri</vt:lpstr>
      <vt:lpstr>Cambria</vt:lpstr>
      <vt:lpstr>Times New Roman</vt:lpstr>
      <vt:lpstr>Red Line Business 16x9</vt:lpstr>
      <vt:lpstr>Brunswick county noise ordinance </vt:lpstr>
      <vt:lpstr>Why do we need a noise ordinance? </vt:lpstr>
      <vt:lpstr>Why do we need a noise ordinance? </vt:lpstr>
      <vt:lpstr>Why do we need a noise ordinance? </vt:lpstr>
      <vt:lpstr>Brunswick County municipalities With a noise ordinance</vt:lpstr>
      <vt:lpstr>Brunswick County Noise/Loud Music calls 2012 - 2014</vt:lpstr>
      <vt:lpstr>Brunswick County Noise/Loud Music calls 2012 - 2014</vt:lpstr>
      <vt:lpstr>Brunswick County Noise/Loud Music calls 2012 – 2014 time of call</vt:lpstr>
      <vt:lpstr>Properties of sound </vt:lpstr>
      <vt:lpstr>Properties of sound </vt:lpstr>
      <vt:lpstr>The PROPOSED NOISE ORDINANCE </vt:lpstr>
      <vt:lpstr>The PROPOSED NOISE ORDINANCE </vt:lpstr>
      <vt:lpstr>Enforcement Methods </vt:lpstr>
      <vt:lpstr>The PROPOSED NOISE ORDINANCE </vt:lpstr>
      <vt:lpstr>The PROPOSED NOISE ORDINANCE </vt:lpstr>
      <vt:lpstr>The PROPOSED NOISE ORDINANCE </vt:lpstr>
      <vt:lpstr>The PROPOSED NOISE ORDINANCE </vt:lpstr>
      <vt:lpstr>The PROPOSED NOISE ORDINANCE </vt:lpstr>
      <vt:lpstr>The PROPOSED NOISE ORDINANCE </vt:lpstr>
      <vt:lpstr>The PROPOSED NOISE ORDINANCE </vt:lpstr>
      <vt:lpstr>The PROPOSED NOISE ORDINANCE </vt:lpstr>
      <vt:lpstr>The PROPOSED NOISE ORDINANCE </vt:lpstr>
      <vt:lpstr>IMPLEMENTATION </vt:lpstr>
      <vt:lpstr>IMPLEMENTATION </vt:lpstr>
      <vt:lpstr>IMPLEMENTATION </vt:lpstr>
      <vt:lpstr>IMPLEMENTATION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2015-03-08T18:42:09Z</dcterms:created>
  <dcterms:modified xsi:type="dcterms:W3CDTF">2015-03-17T01:44:43Z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